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3" r:id="rId5"/>
    <p:sldId id="292" r:id="rId6"/>
    <p:sldId id="291" r:id="rId7"/>
    <p:sldId id="293" r:id="rId8"/>
    <p:sldId id="304" r:id="rId9"/>
    <p:sldId id="264" r:id="rId10"/>
    <p:sldId id="265" r:id="rId11"/>
    <p:sldId id="267" r:id="rId12"/>
    <p:sldId id="268" r:id="rId13"/>
    <p:sldId id="294" r:id="rId14"/>
    <p:sldId id="270" r:id="rId15"/>
    <p:sldId id="271" r:id="rId16"/>
    <p:sldId id="272" r:id="rId17"/>
    <p:sldId id="273" r:id="rId18"/>
    <p:sldId id="274" r:id="rId19"/>
    <p:sldId id="275" r:id="rId20"/>
    <p:sldId id="276" r:id="rId21"/>
    <p:sldId id="277" r:id="rId22"/>
    <p:sldId id="278" r:id="rId23"/>
    <p:sldId id="279" r:id="rId24"/>
    <p:sldId id="295" r:id="rId25"/>
    <p:sldId id="296" r:id="rId26"/>
    <p:sldId id="297" r:id="rId27"/>
    <p:sldId id="298" r:id="rId28"/>
    <p:sldId id="299" r:id="rId29"/>
    <p:sldId id="300" r:id="rId30"/>
    <p:sldId id="301" r:id="rId31"/>
    <p:sldId id="305" r:id="rId32"/>
    <p:sldId id="302" r:id="rId33"/>
    <p:sldId id="303" r:id="rId34"/>
    <p:sldId id="281" r:id="rId35"/>
    <p:sldId id="282" r:id="rId36"/>
    <p:sldId id="283" r:id="rId37"/>
    <p:sldId id="284" r:id="rId38"/>
    <p:sldId id="285" r:id="rId39"/>
    <p:sldId id="286" r:id="rId40"/>
    <p:sldId id="287" r:id="rId41"/>
    <p:sldId id="288" r:id="rId42"/>
    <p:sldId id="306" r:id="rId43"/>
  </p:sldIdLst>
  <p:sldSz cx="12192000" cy="6858000"/>
  <p:notesSz cx="12192000" cy="6858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678"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535040" y="542366"/>
            <a:ext cx="1121918" cy="574675"/>
          </a:xfrm>
          <a:prstGeom prst="rect">
            <a:avLst/>
          </a:prstGeom>
        </p:spPr>
        <p:txBody>
          <a:bodyPr wrap="square" lIns="0" tIns="0" rIns="0" bIns="0">
            <a:spAutoFit/>
          </a:bodyPr>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00" b="0" i="0">
                <a:solidFill>
                  <a:srgbClr val="333333"/>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12668" y="578611"/>
            <a:ext cx="5566663" cy="574040"/>
          </a:xfrm>
          <a:prstGeom prst="rect">
            <a:avLst/>
          </a:prstGeom>
        </p:spPr>
        <p:txBody>
          <a:bodyPr wrap="square" lIns="0" tIns="0" rIns="0" bIns="0">
            <a:spAutoFit/>
          </a:bodyPr>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915365" y="1648409"/>
            <a:ext cx="10361269" cy="1855470"/>
          </a:xfrm>
          <a:prstGeom prst="rect">
            <a:avLst/>
          </a:prstGeom>
        </p:spPr>
        <p:txBody>
          <a:bodyPr wrap="square" lIns="0" tIns="0" rIns="0" bIns="0">
            <a:spAutoFit/>
          </a:bodyPr>
          <a:lstStyle>
            <a:lvl1pPr>
              <a:defRPr sz="2400" b="0" i="0">
                <a:solidFill>
                  <a:srgbClr val="333333"/>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2/19/2024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hyperlink" Target="https://www.youtube.com/watch?v=hcsn-XT_xd4"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984375"/>
            <a:ext cx="11811000" cy="1919756"/>
          </a:xfrm>
          <a:prstGeom prst="rect">
            <a:avLst/>
          </a:prstGeom>
        </p:spPr>
        <p:txBody>
          <a:bodyPr vert="horz" wrap="square" lIns="0" tIns="11430" rIns="0" bIns="0" rtlCol="0">
            <a:spAutoFit/>
          </a:bodyPr>
          <a:lstStyle/>
          <a:p>
            <a:pPr marL="3667760" marR="5080" indent="-3655695" algn="l">
              <a:lnSpc>
                <a:spcPct val="100000"/>
              </a:lnSpc>
              <a:spcBef>
                <a:spcPts val="90"/>
              </a:spcBef>
            </a:pPr>
            <a:r>
              <a:rPr sz="4400" i="0" spc="-10" dirty="0" err="1" smtClean="0">
                <a:latin typeface="Times New Roman"/>
                <a:cs typeface="Times New Roman"/>
              </a:rPr>
              <a:t>İnsan</a:t>
            </a:r>
            <a:r>
              <a:rPr sz="4400" i="0" spc="-10" dirty="0" smtClean="0">
                <a:latin typeface="Times New Roman"/>
                <a:cs typeface="Times New Roman"/>
              </a:rPr>
              <a:t> </a:t>
            </a:r>
            <a:r>
              <a:rPr sz="4400" i="0" spc="-5" dirty="0" err="1" smtClean="0">
                <a:latin typeface="Times New Roman"/>
                <a:cs typeface="Times New Roman"/>
              </a:rPr>
              <a:t>davranışının</a:t>
            </a:r>
            <a:r>
              <a:rPr sz="4400" i="0" spc="-5" dirty="0" smtClean="0">
                <a:latin typeface="Times New Roman"/>
                <a:cs typeface="Times New Roman"/>
              </a:rPr>
              <a:t> </a:t>
            </a:r>
            <a:r>
              <a:rPr sz="4400" i="0" spc="-10" dirty="0" err="1" smtClean="0">
                <a:latin typeface="Times New Roman"/>
                <a:cs typeface="Times New Roman"/>
              </a:rPr>
              <a:t>fizyolojik</a:t>
            </a:r>
            <a:r>
              <a:rPr sz="4400" i="0" spc="-10" dirty="0" smtClean="0">
                <a:latin typeface="Times New Roman"/>
                <a:cs typeface="Times New Roman"/>
              </a:rPr>
              <a:t> </a:t>
            </a:r>
            <a:r>
              <a:rPr sz="4400" i="0" spc="-5" dirty="0" err="1" smtClean="0">
                <a:latin typeface="Times New Roman"/>
                <a:cs typeface="Times New Roman"/>
              </a:rPr>
              <a:t>ve</a:t>
            </a:r>
            <a:r>
              <a:rPr sz="4400" i="0" spc="-5" dirty="0" smtClean="0">
                <a:latin typeface="Times New Roman"/>
                <a:cs typeface="Times New Roman"/>
              </a:rPr>
              <a:t> </a:t>
            </a:r>
            <a:r>
              <a:rPr sz="4400" i="0" spc="-5" dirty="0" err="1" smtClean="0">
                <a:latin typeface="Times New Roman"/>
                <a:cs typeface="Times New Roman"/>
              </a:rPr>
              <a:t>genetik</a:t>
            </a:r>
            <a:r>
              <a:rPr sz="4400" i="0" spc="-5" dirty="0" smtClean="0">
                <a:latin typeface="Times New Roman"/>
                <a:cs typeface="Times New Roman"/>
              </a:rPr>
              <a:t>  </a:t>
            </a:r>
            <a:r>
              <a:rPr sz="4400" i="0" spc="-10" dirty="0" err="1" smtClean="0">
                <a:latin typeface="Times New Roman"/>
                <a:cs typeface="Times New Roman"/>
              </a:rPr>
              <a:t>temelleri</a:t>
            </a:r>
            <a:r>
              <a:rPr lang="tr-TR" sz="4400" i="0" spc="-10" dirty="0"/>
              <a:t/>
            </a:r>
            <a:br>
              <a:rPr lang="tr-TR" sz="4400" i="0" spc="-10" dirty="0"/>
            </a:br>
            <a:r>
              <a:rPr lang="tr-TR" sz="4400" i="0" spc="-10" dirty="0" smtClean="0"/>
              <a:t>       </a:t>
            </a:r>
            <a:r>
              <a:rPr lang="tr-TR" i="0" spc="-10" dirty="0">
                <a:solidFill>
                  <a:schemeClr val="accent4">
                    <a:lumMod val="75000"/>
                  </a:schemeClr>
                </a:solidFill>
              </a:rPr>
              <a:t>2</a:t>
            </a:r>
            <a:r>
              <a:rPr lang="tr-TR" i="0" spc="-10" dirty="0" smtClean="0">
                <a:solidFill>
                  <a:schemeClr val="accent4">
                    <a:lumMod val="75000"/>
                  </a:schemeClr>
                </a:solidFill>
              </a:rPr>
              <a:t>.HAFTA</a:t>
            </a:r>
            <a:r>
              <a:rPr lang="tr-TR" i="0" spc="-10" dirty="0" smtClean="0">
                <a:solidFill>
                  <a:schemeClr val="accent4">
                    <a:lumMod val="75000"/>
                  </a:schemeClr>
                </a:solidFill>
              </a:rPr>
              <a:t/>
            </a:r>
            <a:br>
              <a:rPr lang="tr-TR" i="0" spc="-10" dirty="0" smtClean="0">
                <a:solidFill>
                  <a:schemeClr val="accent4">
                    <a:lumMod val="75000"/>
                  </a:schemeClr>
                </a:solidFill>
              </a:rPr>
            </a:br>
            <a:r>
              <a:rPr lang="tr-TR" i="0" spc="-10" smtClean="0">
                <a:solidFill>
                  <a:schemeClr val="accent4">
                    <a:lumMod val="75000"/>
                  </a:schemeClr>
                </a:solidFill>
              </a:rPr>
              <a:t>           </a:t>
            </a:r>
            <a:endParaRPr sz="3200" dirty="0">
              <a:solidFill>
                <a:srgbClr val="0070C0"/>
              </a:solidFill>
            </a:endParaRPr>
          </a:p>
        </p:txBody>
      </p:sp>
      <p:sp>
        <p:nvSpPr>
          <p:cNvPr id="3" name="object 3"/>
          <p:cNvSpPr txBox="1"/>
          <p:nvPr/>
        </p:nvSpPr>
        <p:spPr>
          <a:xfrm>
            <a:off x="7848600" y="5431332"/>
            <a:ext cx="3776345" cy="382156"/>
          </a:xfrm>
          <a:prstGeom prst="rect">
            <a:avLst/>
          </a:prstGeom>
        </p:spPr>
        <p:txBody>
          <a:bodyPr vert="horz" wrap="square" lIns="0" tIns="12700" rIns="0" bIns="0" rtlCol="0">
            <a:spAutoFit/>
          </a:bodyPr>
          <a:lstStyle/>
          <a:p>
            <a:pPr marL="12700">
              <a:lnSpc>
                <a:spcPct val="100000"/>
              </a:lnSpc>
              <a:spcBef>
                <a:spcPts val="100"/>
              </a:spcBef>
            </a:pPr>
            <a:r>
              <a:rPr lang="tr-TR" sz="2400" dirty="0" err="1" smtClean="0">
                <a:latin typeface="Times New Roman"/>
                <a:cs typeface="Times New Roman"/>
              </a:rPr>
              <a:t>Öğr.Gör.Dr</a:t>
            </a:r>
            <a:r>
              <a:rPr lang="tr-TR" sz="2400" dirty="0" smtClean="0">
                <a:latin typeface="Times New Roman"/>
                <a:cs typeface="Times New Roman"/>
              </a:rPr>
              <a:t>. Emre ÖZDEMİR</a:t>
            </a:r>
            <a:endParaRPr sz="24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6412230" cy="574675"/>
          </a:xfrm>
          <a:prstGeom prst="rect">
            <a:avLst/>
          </a:prstGeom>
        </p:spPr>
        <p:txBody>
          <a:bodyPr vert="horz" wrap="square" lIns="0" tIns="12700" rIns="0" bIns="0" rtlCol="0">
            <a:spAutoFit/>
          </a:bodyPr>
          <a:lstStyle/>
          <a:p>
            <a:pPr marL="12700">
              <a:lnSpc>
                <a:spcPct val="100000"/>
              </a:lnSpc>
              <a:spcBef>
                <a:spcPts val="100"/>
              </a:spcBef>
            </a:pPr>
            <a:r>
              <a:rPr dirty="0" smtClean="0"/>
              <a:t>1.2.</a:t>
            </a:r>
            <a:r>
              <a:rPr spc="-5" dirty="0" smtClean="0"/>
              <a:t>Merkezi </a:t>
            </a:r>
            <a:r>
              <a:rPr spc="-5" dirty="0"/>
              <a:t>sinir </a:t>
            </a:r>
            <a:r>
              <a:rPr dirty="0"/>
              <a:t>sistemi</a:t>
            </a:r>
            <a:r>
              <a:rPr spc="-40" dirty="0"/>
              <a:t> </a:t>
            </a:r>
            <a:r>
              <a:rPr spc="-10" dirty="0"/>
              <a:t>(MSS)</a:t>
            </a:r>
          </a:p>
        </p:txBody>
      </p:sp>
      <p:sp>
        <p:nvSpPr>
          <p:cNvPr id="3" name="object 3"/>
          <p:cNvSpPr txBox="1"/>
          <p:nvPr/>
        </p:nvSpPr>
        <p:spPr>
          <a:xfrm>
            <a:off x="5699886" y="1782266"/>
            <a:ext cx="5579110" cy="170559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pc="-10" dirty="0">
                <a:solidFill>
                  <a:srgbClr val="333333"/>
                </a:solidFill>
                <a:latin typeface="Times New Roman"/>
                <a:cs typeface="Times New Roman"/>
              </a:rPr>
              <a:t>Beyin</a:t>
            </a:r>
            <a:r>
              <a:rPr spc="310" dirty="0">
                <a:solidFill>
                  <a:srgbClr val="333333"/>
                </a:solidFill>
                <a:latin typeface="Times New Roman"/>
                <a:cs typeface="Times New Roman"/>
              </a:rPr>
              <a:t> </a:t>
            </a:r>
            <a:r>
              <a:rPr spc="-5" dirty="0">
                <a:solidFill>
                  <a:srgbClr val="333333"/>
                </a:solidFill>
                <a:latin typeface="Times New Roman"/>
                <a:cs typeface="Times New Roman"/>
              </a:rPr>
              <a:t>ve</a:t>
            </a:r>
            <a:r>
              <a:rPr spc="300" dirty="0">
                <a:solidFill>
                  <a:srgbClr val="333333"/>
                </a:solidFill>
                <a:latin typeface="Times New Roman"/>
                <a:cs typeface="Times New Roman"/>
              </a:rPr>
              <a:t> </a:t>
            </a:r>
            <a:r>
              <a:rPr spc="-5" dirty="0">
                <a:solidFill>
                  <a:srgbClr val="333333"/>
                </a:solidFill>
                <a:latin typeface="Times New Roman"/>
                <a:cs typeface="Times New Roman"/>
              </a:rPr>
              <a:t>omuriliği</a:t>
            </a:r>
            <a:r>
              <a:rPr spc="320" dirty="0">
                <a:solidFill>
                  <a:srgbClr val="333333"/>
                </a:solidFill>
                <a:latin typeface="Times New Roman"/>
                <a:cs typeface="Times New Roman"/>
              </a:rPr>
              <a:t> </a:t>
            </a:r>
            <a:r>
              <a:rPr spc="-10" dirty="0">
                <a:solidFill>
                  <a:srgbClr val="333333"/>
                </a:solidFill>
                <a:latin typeface="Times New Roman"/>
                <a:cs typeface="Times New Roman"/>
              </a:rPr>
              <a:t>saran</a:t>
            </a:r>
            <a:r>
              <a:rPr spc="310" dirty="0">
                <a:solidFill>
                  <a:srgbClr val="333333"/>
                </a:solidFill>
                <a:latin typeface="Times New Roman"/>
                <a:cs typeface="Times New Roman"/>
              </a:rPr>
              <a:t> </a:t>
            </a:r>
            <a:r>
              <a:rPr dirty="0">
                <a:solidFill>
                  <a:srgbClr val="333333"/>
                </a:solidFill>
                <a:latin typeface="Times New Roman"/>
                <a:cs typeface="Times New Roman"/>
              </a:rPr>
              <a:t>sinir</a:t>
            </a:r>
            <a:r>
              <a:rPr spc="305" dirty="0">
                <a:solidFill>
                  <a:srgbClr val="333333"/>
                </a:solidFill>
                <a:latin typeface="Times New Roman"/>
                <a:cs typeface="Times New Roman"/>
              </a:rPr>
              <a:t> </a:t>
            </a:r>
            <a:r>
              <a:rPr dirty="0">
                <a:solidFill>
                  <a:srgbClr val="333333"/>
                </a:solidFill>
                <a:latin typeface="Times New Roman"/>
                <a:cs typeface="Times New Roman"/>
              </a:rPr>
              <a:t>dokuları</a:t>
            </a:r>
            <a:r>
              <a:rPr spc="270" dirty="0">
                <a:solidFill>
                  <a:srgbClr val="333333"/>
                </a:solidFill>
                <a:latin typeface="Times New Roman"/>
                <a:cs typeface="Times New Roman"/>
              </a:rPr>
              <a:t> </a:t>
            </a:r>
            <a:r>
              <a:rPr dirty="0">
                <a:solidFill>
                  <a:srgbClr val="333333"/>
                </a:solidFill>
                <a:latin typeface="Times New Roman"/>
                <a:cs typeface="Times New Roman"/>
              </a:rPr>
              <a:t>ve</a:t>
            </a:r>
            <a:endParaRPr dirty="0">
              <a:latin typeface="Times New Roman"/>
              <a:cs typeface="Times New Roman"/>
            </a:endParaRPr>
          </a:p>
          <a:p>
            <a:pPr marL="241300">
              <a:lnSpc>
                <a:spcPct val="100000"/>
              </a:lnSpc>
              <a:spcBef>
                <a:spcPts val="5"/>
              </a:spcBef>
            </a:pPr>
            <a:r>
              <a:rPr spc="-5" dirty="0">
                <a:solidFill>
                  <a:srgbClr val="333333"/>
                </a:solidFill>
                <a:latin typeface="Times New Roman"/>
                <a:cs typeface="Times New Roman"/>
              </a:rPr>
              <a:t>nöronlardan</a:t>
            </a:r>
            <a:r>
              <a:rPr spc="20" dirty="0">
                <a:solidFill>
                  <a:srgbClr val="333333"/>
                </a:solidFill>
                <a:latin typeface="Times New Roman"/>
                <a:cs typeface="Times New Roman"/>
              </a:rPr>
              <a:t> </a:t>
            </a:r>
            <a:r>
              <a:rPr spc="-25" dirty="0">
                <a:solidFill>
                  <a:srgbClr val="333333"/>
                </a:solidFill>
                <a:latin typeface="Times New Roman"/>
                <a:cs typeface="Times New Roman"/>
              </a:rPr>
              <a:t>oluşur.</a:t>
            </a:r>
            <a:endParaRPr dirty="0">
              <a:latin typeface="Times New Roman"/>
              <a:cs typeface="Times New Roman"/>
            </a:endParaRPr>
          </a:p>
          <a:p>
            <a:pPr>
              <a:lnSpc>
                <a:spcPct val="100000"/>
              </a:lnSpc>
              <a:spcBef>
                <a:spcPts val="5"/>
              </a:spcBef>
            </a:pPr>
            <a:endParaRPr sz="2000" dirty="0">
              <a:latin typeface="Times New Roman"/>
              <a:cs typeface="Times New Roman"/>
            </a:endParaRPr>
          </a:p>
          <a:p>
            <a:pPr marL="241300" marR="7620" indent="-228600" algn="just">
              <a:lnSpc>
                <a:spcPct val="100000"/>
              </a:lnSpc>
              <a:buFont typeface="Arial"/>
              <a:buChar char="•"/>
              <a:tabLst>
                <a:tab pos="241300" algn="l"/>
              </a:tabLst>
            </a:pPr>
            <a:r>
              <a:rPr spc="-5" dirty="0">
                <a:solidFill>
                  <a:srgbClr val="333333"/>
                </a:solidFill>
                <a:latin typeface="Times New Roman"/>
                <a:cs typeface="Times New Roman"/>
              </a:rPr>
              <a:t>Görevi, </a:t>
            </a:r>
            <a:r>
              <a:rPr dirty="0">
                <a:solidFill>
                  <a:srgbClr val="333333"/>
                </a:solidFill>
                <a:latin typeface="Times New Roman"/>
                <a:cs typeface="Times New Roman"/>
              </a:rPr>
              <a:t>tüm </a:t>
            </a:r>
            <a:r>
              <a:rPr spc="-5" dirty="0">
                <a:solidFill>
                  <a:srgbClr val="333333"/>
                </a:solidFill>
                <a:latin typeface="Times New Roman"/>
                <a:cs typeface="Times New Roman"/>
              </a:rPr>
              <a:t>bedensel fonksiyonları  birleştirmek </a:t>
            </a:r>
            <a:r>
              <a:rPr dirty="0">
                <a:solidFill>
                  <a:srgbClr val="333333"/>
                </a:solidFill>
                <a:latin typeface="Times New Roman"/>
                <a:cs typeface="Times New Roman"/>
              </a:rPr>
              <a:t>ve </a:t>
            </a:r>
            <a:r>
              <a:rPr spc="-5" dirty="0">
                <a:solidFill>
                  <a:srgbClr val="333333"/>
                </a:solidFill>
                <a:latin typeface="Times New Roman"/>
                <a:cs typeface="Times New Roman"/>
              </a:rPr>
              <a:t>koordine etmek, </a:t>
            </a:r>
            <a:r>
              <a:rPr spc="-10" dirty="0">
                <a:solidFill>
                  <a:srgbClr val="333333"/>
                </a:solidFill>
                <a:latin typeface="Times New Roman"/>
                <a:cs typeface="Times New Roman"/>
              </a:rPr>
              <a:t>gelen </a:t>
            </a:r>
            <a:r>
              <a:rPr dirty="0">
                <a:solidFill>
                  <a:srgbClr val="333333"/>
                </a:solidFill>
                <a:latin typeface="Times New Roman"/>
                <a:cs typeface="Times New Roman"/>
              </a:rPr>
              <a:t>tüm  sinir </a:t>
            </a:r>
            <a:r>
              <a:rPr spc="-5" dirty="0">
                <a:solidFill>
                  <a:srgbClr val="333333"/>
                </a:solidFill>
                <a:latin typeface="Times New Roman"/>
                <a:cs typeface="Times New Roman"/>
              </a:rPr>
              <a:t>iletilerini işlemek ve bedenin farklı  </a:t>
            </a:r>
            <a:r>
              <a:rPr dirty="0">
                <a:solidFill>
                  <a:srgbClr val="333333"/>
                </a:solidFill>
                <a:latin typeface="Times New Roman"/>
                <a:cs typeface="Times New Roman"/>
              </a:rPr>
              <a:t>kısımlarına komutlar</a:t>
            </a:r>
            <a:r>
              <a:rPr spc="-75" dirty="0">
                <a:solidFill>
                  <a:srgbClr val="333333"/>
                </a:solidFill>
                <a:latin typeface="Times New Roman"/>
                <a:cs typeface="Times New Roman"/>
              </a:rPr>
              <a:t> </a:t>
            </a:r>
            <a:r>
              <a:rPr spc="-10" dirty="0">
                <a:solidFill>
                  <a:srgbClr val="333333"/>
                </a:solidFill>
                <a:latin typeface="Times New Roman"/>
                <a:cs typeface="Times New Roman"/>
              </a:rPr>
              <a:t>göndermek…</a:t>
            </a:r>
            <a:endParaRPr dirty="0">
              <a:latin typeface="Times New Roman"/>
              <a:cs typeface="Times New Roman"/>
            </a:endParaRPr>
          </a:p>
        </p:txBody>
      </p:sp>
      <p:sp>
        <p:nvSpPr>
          <p:cNvPr id="5" name="object 3"/>
          <p:cNvSpPr txBox="1"/>
          <p:nvPr/>
        </p:nvSpPr>
        <p:spPr>
          <a:xfrm>
            <a:off x="5867401" y="3906969"/>
            <a:ext cx="5411596" cy="2045432"/>
          </a:xfrm>
          <a:prstGeom prst="rect">
            <a:avLst/>
          </a:prstGeom>
        </p:spPr>
        <p:txBody>
          <a:bodyPr vert="horz" wrap="square" lIns="0" tIns="13970" rIns="0" bIns="0" rtlCol="0">
            <a:spAutoFit/>
          </a:bodyPr>
          <a:lstStyle/>
          <a:p>
            <a:pPr marL="12700">
              <a:lnSpc>
                <a:spcPct val="100000"/>
              </a:lnSpc>
              <a:spcBef>
                <a:spcPts val="110"/>
              </a:spcBef>
            </a:pPr>
            <a:r>
              <a:rPr sz="2000" b="1" i="1" spc="5" dirty="0">
                <a:solidFill>
                  <a:srgbClr val="4471C4"/>
                </a:solidFill>
                <a:latin typeface="Times New Roman"/>
                <a:cs typeface="Times New Roman"/>
              </a:rPr>
              <a:t>Omurilik</a:t>
            </a:r>
            <a:endParaRPr sz="2000" dirty="0">
              <a:latin typeface="Times New Roman"/>
              <a:cs typeface="Times New Roman"/>
            </a:endParaRPr>
          </a:p>
          <a:p>
            <a:pPr>
              <a:lnSpc>
                <a:spcPct val="100000"/>
              </a:lnSpc>
              <a:spcBef>
                <a:spcPts val="20"/>
              </a:spcBef>
            </a:pPr>
            <a:endParaRPr sz="2000" dirty="0">
              <a:latin typeface="Times New Roman"/>
              <a:cs typeface="Times New Roman"/>
            </a:endParaRPr>
          </a:p>
          <a:p>
            <a:pPr marL="241300" marR="5080" indent="-228600" algn="just">
              <a:lnSpc>
                <a:spcPct val="100000"/>
              </a:lnSpc>
              <a:buFont typeface="Arial"/>
              <a:buChar char="•"/>
              <a:tabLst>
                <a:tab pos="241300" algn="l"/>
              </a:tabLst>
            </a:pPr>
            <a:r>
              <a:rPr spc="-10" dirty="0">
                <a:solidFill>
                  <a:srgbClr val="333333"/>
                </a:solidFill>
                <a:latin typeface="Times New Roman"/>
                <a:cs typeface="Times New Roman"/>
              </a:rPr>
              <a:t>Bedenin </a:t>
            </a:r>
            <a:r>
              <a:rPr dirty="0">
                <a:solidFill>
                  <a:srgbClr val="333333"/>
                </a:solidFill>
                <a:latin typeface="Times New Roman"/>
                <a:cs typeface="Times New Roman"/>
              </a:rPr>
              <a:t>sağ ve sol </a:t>
            </a:r>
            <a:r>
              <a:rPr spc="-5" dirty="0">
                <a:solidFill>
                  <a:srgbClr val="333333"/>
                </a:solidFill>
                <a:latin typeface="Times New Roman"/>
                <a:cs typeface="Times New Roman"/>
              </a:rPr>
              <a:t>taraflarının faaliyetlerini  koordine etmek </a:t>
            </a:r>
            <a:r>
              <a:rPr dirty="0">
                <a:solidFill>
                  <a:srgbClr val="333333"/>
                </a:solidFill>
                <a:latin typeface="Times New Roman"/>
                <a:cs typeface="Times New Roman"/>
              </a:rPr>
              <a:t>ve beyinde </a:t>
            </a:r>
            <a:r>
              <a:rPr spc="-20" dirty="0">
                <a:solidFill>
                  <a:srgbClr val="333333"/>
                </a:solidFill>
                <a:latin typeface="Times New Roman"/>
                <a:cs typeface="Times New Roman"/>
              </a:rPr>
              <a:t>yer </a:t>
            </a:r>
            <a:r>
              <a:rPr spc="-5" dirty="0">
                <a:solidFill>
                  <a:srgbClr val="333333"/>
                </a:solidFill>
                <a:latin typeface="Times New Roman"/>
                <a:cs typeface="Times New Roman"/>
              </a:rPr>
              <a:t>almayan basit  </a:t>
            </a:r>
            <a:r>
              <a:rPr spc="-10" dirty="0">
                <a:solidFill>
                  <a:srgbClr val="333333"/>
                </a:solidFill>
                <a:latin typeface="Times New Roman"/>
                <a:cs typeface="Times New Roman"/>
              </a:rPr>
              <a:t>hareket </a:t>
            </a:r>
            <a:r>
              <a:rPr spc="-5" dirty="0">
                <a:solidFill>
                  <a:srgbClr val="333333"/>
                </a:solidFill>
                <a:latin typeface="Times New Roman"/>
                <a:cs typeface="Times New Roman"/>
              </a:rPr>
              <a:t>reflekslerini düzenlemekten</a:t>
            </a:r>
            <a:r>
              <a:rPr spc="30" dirty="0">
                <a:solidFill>
                  <a:srgbClr val="333333"/>
                </a:solidFill>
                <a:latin typeface="Times New Roman"/>
                <a:cs typeface="Times New Roman"/>
              </a:rPr>
              <a:t> </a:t>
            </a:r>
            <a:r>
              <a:rPr spc="-5" dirty="0">
                <a:solidFill>
                  <a:srgbClr val="333333"/>
                </a:solidFill>
                <a:latin typeface="Times New Roman"/>
                <a:cs typeface="Times New Roman"/>
              </a:rPr>
              <a:t>sorumlu</a:t>
            </a:r>
            <a:endParaRPr dirty="0">
              <a:latin typeface="Times New Roman"/>
              <a:cs typeface="Times New Roman"/>
            </a:endParaRPr>
          </a:p>
          <a:p>
            <a:pPr>
              <a:lnSpc>
                <a:spcPct val="100000"/>
              </a:lnSpc>
              <a:spcBef>
                <a:spcPts val="10"/>
              </a:spcBef>
              <a:buClr>
                <a:srgbClr val="333333"/>
              </a:buClr>
              <a:buFont typeface="Arial"/>
              <a:buChar char="•"/>
            </a:pPr>
            <a:endParaRPr sz="2000" dirty="0">
              <a:latin typeface="Times New Roman"/>
              <a:cs typeface="Times New Roman"/>
            </a:endParaRPr>
          </a:p>
          <a:p>
            <a:pPr marL="241300" indent="-228600">
              <a:lnSpc>
                <a:spcPct val="100000"/>
              </a:lnSpc>
              <a:buFont typeface="Arial"/>
              <a:buChar char="•"/>
              <a:tabLst>
                <a:tab pos="241300" algn="l"/>
              </a:tabLst>
            </a:pPr>
            <a:r>
              <a:rPr spc="-5" dirty="0">
                <a:solidFill>
                  <a:srgbClr val="333333"/>
                </a:solidFill>
                <a:latin typeface="Times New Roman"/>
                <a:cs typeface="Times New Roman"/>
              </a:rPr>
              <a:t>Omurilik</a:t>
            </a:r>
            <a:r>
              <a:rPr spc="-25" dirty="0">
                <a:solidFill>
                  <a:srgbClr val="333333"/>
                </a:solidFill>
                <a:latin typeface="Times New Roman"/>
                <a:cs typeface="Times New Roman"/>
              </a:rPr>
              <a:t> </a:t>
            </a:r>
            <a:r>
              <a:rPr spc="-5" dirty="0">
                <a:solidFill>
                  <a:srgbClr val="333333"/>
                </a:solidFill>
                <a:latin typeface="Times New Roman"/>
                <a:cs typeface="Times New Roman"/>
              </a:rPr>
              <a:t>felci…</a:t>
            </a:r>
            <a:endParaRPr dirty="0">
              <a:latin typeface="Times New Roman"/>
              <a:cs typeface="Times New Roman"/>
            </a:endParaRPr>
          </a:p>
        </p:txBody>
      </p:sp>
      <p:pic>
        <p:nvPicPr>
          <p:cNvPr id="6" name="Resim 5"/>
          <p:cNvPicPr>
            <a:picLocks noChangeAspect="1"/>
          </p:cNvPicPr>
          <p:nvPr/>
        </p:nvPicPr>
        <p:blipFill rotWithShape="1">
          <a:blip r:embed="rId2"/>
          <a:srcRect l="34375" t="12791" r="31250" b="11627"/>
          <a:stretch/>
        </p:blipFill>
        <p:spPr>
          <a:xfrm>
            <a:off x="609600" y="1430468"/>
            <a:ext cx="4270142" cy="50465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10057"/>
            <a:ext cx="7202805" cy="574675"/>
          </a:xfrm>
          <a:prstGeom prst="rect">
            <a:avLst/>
          </a:prstGeom>
        </p:spPr>
        <p:txBody>
          <a:bodyPr vert="horz" wrap="square" lIns="0" tIns="12700" rIns="0" bIns="0" rtlCol="0">
            <a:spAutoFit/>
          </a:bodyPr>
          <a:lstStyle/>
          <a:p>
            <a:pPr marL="12700">
              <a:lnSpc>
                <a:spcPct val="100000"/>
              </a:lnSpc>
              <a:spcBef>
                <a:spcPts val="100"/>
              </a:spcBef>
            </a:pPr>
            <a:r>
              <a:rPr dirty="0" smtClean="0"/>
              <a:t>1.</a:t>
            </a:r>
            <a:r>
              <a:rPr lang="tr-TR" dirty="0" smtClean="0"/>
              <a:t>3.</a:t>
            </a:r>
            <a:r>
              <a:rPr dirty="0" err="1" smtClean="0"/>
              <a:t>Çevresel</a:t>
            </a:r>
            <a:r>
              <a:rPr dirty="0" smtClean="0"/>
              <a:t> </a:t>
            </a:r>
            <a:r>
              <a:rPr dirty="0"/>
              <a:t>(periferal) </a:t>
            </a:r>
            <a:r>
              <a:rPr spc="-5" dirty="0"/>
              <a:t>sinir</a:t>
            </a:r>
            <a:r>
              <a:rPr spc="-100" dirty="0"/>
              <a:t> </a:t>
            </a:r>
            <a:r>
              <a:rPr dirty="0"/>
              <a:t>sistemi</a:t>
            </a:r>
          </a:p>
        </p:txBody>
      </p:sp>
      <p:sp>
        <p:nvSpPr>
          <p:cNvPr id="3" name="object 3"/>
          <p:cNvSpPr txBox="1"/>
          <p:nvPr/>
        </p:nvSpPr>
        <p:spPr>
          <a:xfrm>
            <a:off x="917244" y="1564640"/>
            <a:ext cx="10588956" cy="3052118"/>
          </a:xfrm>
          <a:prstGeom prst="rect">
            <a:avLst/>
          </a:prstGeom>
        </p:spPr>
        <p:txBody>
          <a:bodyPr vert="horz" wrap="square" lIns="0" tIns="12700" rIns="0" bIns="0" rtlCol="0">
            <a:spAutoFit/>
          </a:bodyPr>
          <a:lstStyle/>
          <a:p>
            <a:pPr marL="241300" marR="5715" indent="-228600" algn="just">
              <a:lnSpc>
                <a:spcPct val="100000"/>
              </a:lnSpc>
              <a:spcBef>
                <a:spcPts val="100"/>
              </a:spcBef>
              <a:buFont typeface="Arial"/>
              <a:buChar char="•"/>
              <a:tabLst>
                <a:tab pos="241300" algn="l"/>
              </a:tabLst>
            </a:pPr>
            <a:r>
              <a:rPr sz="2400" spc="-5" dirty="0">
                <a:solidFill>
                  <a:srgbClr val="333333"/>
                </a:solidFill>
                <a:latin typeface="Times New Roman"/>
                <a:cs typeface="Times New Roman"/>
              </a:rPr>
              <a:t>Görevi, </a:t>
            </a:r>
            <a:r>
              <a:rPr sz="2400" spc="-10" dirty="0">
                <a:solidFill>
                  <a:srgbClr val="333333"/>
                </a:solidFill>
                <a:latin typeface="Times New Roman"/>
                <a:cs typeface="Times New Roman"/>
              </a:rPr>
              <a:t>duyu </a:t>
            </a:r>
            <a:r>
              <a:rPr sz="2400" spc="-5" dirty="0">
                <a:solidFill>
                  <a:srgbClr val="333333"/>
                </a:solidFill>
                <a:latin typeface="Times New Roman"/>
                <a:cs typeface="Times New Roman"/>
              </a:rPr>
              <a:t>organlarından </a:t>
            </a:r>
            <a:r>
              <a:rPr sz="2400" spc="-10" dirty="0">
                <a:solidFill>
                  <a:srgbClr val="333333"/>
                </a:solidFill>
                <a:latin typeface="Times New Roman"/>
                <a:cs typeface="Times New Roman"/>
              </a:rPr>
              <a:t>gelen </a:t>
            </a:r>
            <a:r>
              <a:rPr sz="2400" spc="-5" dirty="0">
                <a:solidFill>
                  <a:srgbClr val="333333"/>
                </a:solidFill>
                <a:latin typeface="Times New Roman"/>
                <a:cs typeface="Times New Roman"/>
              </a:rPr>
              <a:t>bilgiyi merkezi  </a:t>
            </a:r>
            <a:r>
              <a:rPr sz="2400" dirty="0">
                <a:solidFill>
                  <a:srgbClr val="333333"/>
                </a:solidFill>
                <a:latin typeface="Times New Roman"/>
                <a:cs typeface="Times New Roman"/>
              </a:rPr>
              <a:t>sinir </a:t>
            </a:r>
            <a:r>
              <a:rPr sz="2400" spc="-5" dirty="0">
                <a:solidFill>
                  <a:srgbClr val="333333"/>
                </a:solidFill>
                <a:latin typeface="Times New Roman"/>
                <a:cs typeface="Times New Roman"/>
              </a:rPr>
              <a:t>sistemine ve beyinden gelen bilgileri de  kaslara </a:t>
            </a:r>
            <a:r>
              <a:rPr sz="2400" dirty="0">
                <a:solidFill>
                  <a:srgbClr val="333333"/>
                </a:solidFill>
                <a:latin typeface="Times New Roman"/>
                <a:cs typeface="Times New Roman"/>
              </a:rPr>
              <a:t>ve </a:t>
            </a:r>
            <a:r>
              <a:rPr sz="2400" spc="-15" dirty="0">
                <a:solidFill>
                  <a:srgbClr val="333333"/>
                </a:solidFill>
                <a:latin typeface="Times New Roman"/>
                <a:cs typeface="Times New Roman"/>
              </a:rPr>
              <a:t>organlara</a:t>
            </a:r>
            <a:r>
              <a:rPr sz="2400" spc="40" dirty="0">
                <a:solidFill>
                  <a:srgbClr val="333333"/>
                </a:solidFill>
                <a:latin typeface="Times New Roman"/>
                <a:cs typeface="Times New Roman"/>
              </a:rPr>
              <a:t> </a:t>
            </a:r>
            <a:r>
              <a:rPr sz="2400" dirty="0">
                <a:solidFill>
                  <a:srgbClr val="333333"/>
                </a:solidFill>
                <a:latin typeface="Times New Roman"/>
                <a:cs typeface="Times New Roman"/>
              </a:rPr>
              <a:t>ulaştırma…</a:t>
            </a:r>
            <a:endParaRPr sz="2400" dirty="0">
              <a:latin typeface="Times New Roman"/>
              <a:cs typeface="Times New Roman"/>
            </a:endParaRPr>
          </a:p>
          <a:p>
            <a:pPr marL="241300" indent="-228600" algn="just">
              <a:lnSpc>
                <a:spcPct val="100000"/>
              </a:lnSpc>
              <a:spcBef>
                <a:spcPts val="5"/>
              </a:spcBef>
              <a:buFont typeface="Arial"/>
              <a:buChar char="•"/>
              <a:tabLst>
                <a:tab pos="241300" algn="l"/>
              </a:tabLst>
            </a:pPr>
            <a:r>
              <a:rPr lang="tr-TR" sz="2400" dirty="0" smtClean="0">
                <a:solidFill>
                  <a:srgbClr val="333333"/>
                </a:solidFill>
                <a:latin typeface="Times New Roman"/>
                <a:cs typeface="Times New Roman"/>
              </a:rPr>
              <a:t>A) </a:t>
            </a:r>
            <a:r>
              <a:rPr sz="2400" dirty="0" err="1" smtClean="0">
                <a:solidFill>
                  <a:srgbClr val="333333"/>
                </a:solidFill>
                <a:latin typeface="Times New Roman"/>
                <a:cs typeface="Times New Roman"/>
              </a:rPr>
              <a:t>Somatik</a:t>
            </a:r>
            <a:r>
              <a:rPr sz="2400" dirty="0" smtClean="0">
                <a:solidFill>
                  <a:srgbClr val="333333"/>
                </a:solidFill>
                <a:latin typeface="Times New Roman"/>
                <a:cs typeface="Times New Roman"/>
              </a:rPr>
              <a:t> </a:t>
            </a:r>
            <a:r>
              <a:rPr sz="2400" dirty="0" err="1">
                <a:solidFill>
                  <a:srgbClr val="333333"/>
                </a:solidFill>
                <a:latin typeface="Times New Roman"/>
                <a:cs typeface="Times New Roman"/>
              </a:rPr>
              <a:t>ve</a:t>
            </a:r>
            <a:r>
              <a:rPr sz="2400" dirty="0">
                <a:solidFill>
                  <a:srgbClr val="333333"/>
                </a:solidFill>
                <a:latin typeface="Times New Roman"/>
                <a:cs typeface="Times New Roman"/>
              </a:rPr>
              <a:t> </a:t>
            </a:r>
            <a:r>
              <a:rPr lang="tr-TR" sz="2400" dirty="0" smtClean="0">
                <a:solidFill>
                  <a:srgbClr val="333333"/>
                </a:solidFill>
                <a:latin typeface="Times New Roman"/>
                <a:cs typeface="Times New Roman"/>
              </a:rPr>
              <a:t>B) </a:t>
            </a:r>
            <a:r>
              <a:rPr sz="2400" dirty="0" err="1" smtClean="0">
                <a:solidFill>
                  <a:srgbClr val="333333"/>
                </a:solidFill>
                <a:latin typeface="Times New Roman"/>
                <a:cs typeface="Times New Roman"/>
              </a:rPr>
              <a:t>otonom</a:t>
            </a:r>
            <a:r>
              <a:rPr sz="2400" dirty="0" smtClean="0">
                <a:solidFill>
                  <a:srgbClr val="333333"/>
                </a:solidFill>
                <a:latin typeface="Times New Roman"/>
                <a:cs typeface="Times New Roman"/>
              </a:rPr>
              <a:t> </a:t>
            </a:r>
            <a:r>
              <a:rPr sz="2400" dirty="0">
                <a:solidFill>
                  <a:srgbClr val="333333"/>
                </a:solidFill>
                <a:latin typeface="Times New Roman"/>
                <a:cs typeface="Times New Roman"/>
              </a:rPr>
              <a:t>sinir</a:t>
            </a:r>
            <a:r>
              <a:rPr sz="2400" spc="-60" dirty="0">
                <a:solidFill>
                  <a:srgbClr val="333333"/>
                </a:solidFill>
                <a:latin typeface="Times New Roman"/>
                <a:cs typeface="Times New Roman"/>
              </a:rPr>
              <a:t> </a:t>
            </a:r>
            <a:r>
              <a:rPr sz="2400" dirty="0">
                <a:solidFill>
                  <a:srgbClr val="333333"/>
                </a:solidFill>
                <a:latin typeface="Times New Roman"/>
                <a:cs typeface="Times New Roman"/>
              </a:rPr>
              <a:t>sistemi…</a:t>
            </a:r>
            <a:endParaRPr sz="2400" dirty="0">
              <a:latin typeface="Times New Roman"/>
              <a:cs typeface="Times New Roman"/>
            </a:endParaRPr>
          </a:p>
          <a:p>
            <a:pPr>
              <a:lnSpc>
                <a:spcPct val="100000"/>
              </a:lnSpc>
              <a:spcBef>
                <a:spcPts val="45"/>
              </a:spcBef>
              <a:buClr>
                <a:srgbClr val="333333"/>
              </a:buClr>
              <a:buFont typeface="Arial"/>
              <a:buChar char="•"/>
            </a:pPr>
            <a:endParaRPr sz="2450" dirty="0">
              <a:latin typeface="Times New Roman"/>
              <a:cs typeface="Times New Roman"/>
            </a:endParaRPr>
          </a:p>
          <a:p>
            <a:pPr marL="12700">
              <a:lnSpc>
                <a:spcPct val="100000"/>
              </a:lnSpc>
            </a:pPr>
            <a:r>
              <a:rPr lang="tr-TR" sz="2800" b="1" i="1" spc="5" dirty="0" smtClean="0">
                <a:solidFill>
                  <a:srgbClr val="4471C4"/>
                </a:solidFill>
                <a:latin typeface="Times New Roman"/>
                <a:cs typeface="Times New Roman"/>
              </a:rPr>
              <a:t>A) </a:t>
            </a:r>
            <a:r>
              <a:rPr sz="2800" b="1" i="1" spc="5" dirty="0" err="1" smtClean="0">
                <a:solidFill>
                  <a:srgbClr val="4471C4"/>
                </a:solidFill>
                <a:latin typeface="Times New Roman"/>
                <a:cs typeface="Times New Roman"/>
              </a:rPr>
              <a:t>Somatik</a:t>
            </a:r>
            <a:r>
              <a:rPr sz="2800" b="1" i="1" spc="5" dirty="0" smtClean="0">
                <a:solidFill>
                  <a:srgbClr val="4471C4"/>
                </a:solidFill>
                <a:latin typeface="Times New Roman"/>
                <a:cs typeface="Times New Roman"/>
              </a:rPr>
              <a:t> </a:t>
            </a:r>
            <a:r>
              <a:rPr sz="2800" b="1" i="1" spc="5" dirty="0">
                <a:solidFill>
                  <a:srgbClr val="4471C4"/>
                </a:solidFill>
                <a:latin typeface="Times New Roman"/>
                <a:cs typeface="Times New Roman"/>
              </a:rPr>
              <a:t>sinir</a:t>
            </a:r>
            <a:r>
              <a:rPr sz="2800" b="1" i="1" spc="-125" dirty="0">
                <a:solidFill>
                  <a:srgbClr val="4471C4"/>
                </a:solidFill>
                <a:latin typeface="Times New Roman"/>
                <a:cs typeface="Times New Roman"/>
              </a:rPr>
              <a:t> </a:t>
            </a:r>
            <a:r>
              <a:rPr sz="2800" b="1" i="1" spc="5" dirty="0">
                <a:solidFill>
                  <a:srgbClr val="4471C4"/>
                </a:solidFill>
                <a:latin typeface="Times New Roman"/>
                <a:cs typeface="Times New Roman"/>
              </a:rPr>
              <a:t>sistemi</a:t>
            </a:r>
            <a:endParaRPr sz="2800" dirty="0">
              <a:latin typeface="Times New Roman"/>
              <a:cs typeface="Times New Roman"/>
            </a:endParaRPr>
          </a:p>
          <a:p>
            <a:pPr>
              <a:lnSpc>
                <a:spcPct val="100000"/>
              </a:lnSpc>
              <a:spcBef>
                <a:spcPts val="25"/>
              </a:spcBef>
            </a:pPr>
            <a:endParaRPr sz="2500" dirty="0">
              <a:latin typeface="Times New Roman"/>
              <a:cs typeface="Times New Roman"/>
            </a:endParaRPr>
          </a:p>
          <a:p>
            <a:pPr marL="241300" marR="5080" indent="-228600" algn="just">
              <a:lnSpc>
                <a:spcPct val="100000"/>
              </a:lnSpc>
              <a:buFont typeface="Arial"/>
              <a:buChar char="•"/>
              <a:tabLst>
                <a:tab pos="241300" algn="l"/>
              </a:tabLst>
            </a:pPr>
            <a:r>
              <a:rPr sz="2400" spc="-10" dirty="0">
                <a:solidFill>
                  <a:srgbClr val="333333"/>
                </a:solidFill>
                <a:latin typeface="Times New Roman"/>
                <a:cs typeface="Times New Roman"/>
              </a:rPr>
              <a:t>Işık, </a:t>
            </a:r>
            <a:r>
              <a:rPr sz="2400" spc="-5" dirty="0">
                <a:solidFill>
                  <a:srgbClr val="333333"/>
                </a:solidFill>
                <a:latin typeface="Times New Roman"/>
                <a:cs typeface="Times New Roman"/>
              </a:rPr>
              <a:t>ses, </a:t>
            </a:r>
            <a:r>
              <a:rPr sz="2400" dirty="0">
                <a:solidFill>
                  <a:srgbClr val="333333"/>
                </a:solidFill>
                <a:latin typeface="Times New Roman"/>
                <a:cs typeface="Times New Roman"/>
              </a:rPr>
              <a:t>koku, </a:t>
            </a:r>
            <a:r>
              <a:rPr sz="2400" spc="-5" dirty="0">
                <a:solidFill>
                  <a:srgbClr val="333333"/>
                </a:solidFill>
                <a:latin typeface="Times New Roman"/>
                <a:cs typeface="Times New Roman"/>
              </a:rPr>
              <a:t>basınç, </a:t>
            </a:r>
            <a:r>
              <a:rPr sz="2400" dirty="0">
                <a:solidFill>
                  <a:srgbClr val="333333"/>
                </a:solidFill>
                <a:latin typeface="Times New Roman"/>
                <a:cs typeface="Times New Roman"/>
              </a:rPr>
              <a:t>ısı, </a:t>
            </a:r>
            <a:r>
              <a:rPr sz="2400" spc="-5" dirty="0">
                <a:solidFill>
                  <a:srgbClr val="333333"/>
                </a:solidFill>
                <a:latin typeface="Times New Roman"/>
                <a:cs typeface="Times New Roman"/>
              </a:rPr>
              <a:t>denge </a:t>
            </a:r>
            <a:r>
              <a:rPr sz="2400" spc="-10" dirty="0">
                <a:solidFill>
                  <a:srgbClr val="333333"/>
                </a:solidFill>
                <a:latin typeface="Times New Roman"/>
                <a:cs typeface="Times New Roman"/>
              </a:rPr>
              <a:t>gibi </a:t>
            </a:r>
            <a:r>
              <a:rPr sz="2400" dirty="0">
                <a:solidFill>
                  <a:srgbClr val="333333"/>
                </a:solidFill>
                <a:latin typeface="Times New Roman"/>
                <a:cs typeface="Times New Roman"/>
              </a:rPr>
              <a:t>tüm  </a:t>
            </a:r>
            <a:r>
              <a:rPr sz="2400" spc="-10" dirty="0">
                <a:solidFill>
                  <a:srgbClr val="333333"/>
                </a:solidFill>
                <a:latin typeface="Times New Roman"/>
                <a:cs typeface="Times New Roman"/>
              </a:rPr>
              <a:t>duyuların </a:t>
            </a:r>
            <a:r>
              <a:rPr sz="2400" spc="-5" dirty="0">
                <a:solidFill>
                  <a:srgbClr val="333333"/>
                </a:solidFill>
                <a:latin typeface="Times New Roman"/>
                <a:cs typeface="Times New Roman"/>
              </a:rPr>
              <a:t>ve bunlara </a:t>
            </a:r>
            <a:r>
              <a:rPr sz="2400" spc="-10" dirty="0">
                <a:solidFill>
                  <a:srgbClr val="333333"/>
                </a:solidFill>
                <a:latin typeface="Times New Roman"/>
                <a:cs typeface="Times New Roman"/>
              </a:rPr>
              <a:t>bağlı eylemlerin</a:t>
            </a:r>
            <a:r>
              <a:rPr sz="2400" spc="175" dirty="0">
                <a:solidFill>
                  <a:srgbClr val="333333"/>
                </a:solidFill>
                <a:latin typeface="Times New Roman"/>
                <a:cs typeface="Times New Roman"/>
              </a:rPr>
              <a:t> </a:t>
            </a:r>
            <a:r>
              <a:rPr sz="2400" spc="-5" dirty="0">
                <a:solidFill>
                  <a:srgbClr val="333333"/>
                </a:solidFill>
                <a:latin typeface="Times New Roman"/>
                <a:cs typeface="Times New Roman"/>
              </a:rPr>
              <a:t>temeli…</a:t>
            </a:r>
            <a:endParaRPr sz="2400" dirty="0">
              <a:latin typeface="Times New Roman"/>
              <a:cs typeface="Times New Roman"/>
            </a:endParaRPr>
          </a:p>
        </p:txBody>
      </p:sp>
      <p:sp>
        <p:nvSpPr>
          <p:cNvPr id="4" name="object 4"/>
          <p:cNvSpPr txBox="1"/>
          <p:nvPr/>
        </p:nvSpPr>
        <p:spPr>
          <a:xfrm>
            <a:off x="917244" y="4918964"/>
            <a:ext cx="4578350" cy="39116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 pos="1503045" algn="l"/>
                <a:tab pos="2326640" algn="l"/>
                <a:tab pos="3454400" algn="l"/>
              </a:tabLst>
            </a:pPr>
            <a:r>
              <a:rPr sz="2400" spc="-10" dirty="0">
                <a:latin typeface="Times New Roman"/>
                <a:cs typeface="Times New Roman"/>
              </a:rPr>
              <a:t>MSS’ye	</a:t>
            </a:r>
            <a:r>
              <a:rPr sz="2400" spc="-5" dirty="0">
                <a:latin typeface="Times New Roman"/>
                <a:cs typeface="Times New Roman"/>
              </a:rPr>
              <a:t>bilgi	</a:t>
            </a:r>
            <a:r>
              <a:rPr sz="2400" spc="-10" dirty="0">
                <a:latin typeface="Times New Roman"/>
                <a:cs typeface="Times New Roman"/>
              </a:rPr>
              <a:t>taşıyan	“getiren”</a:t>
            </a:r>
            <a:endParaRPr sz="2400" dirty="0">
              <a:latin typeface="Times New Roman"/>
              <a:cs typeface="Times New Roman"/>
            </a:endParaRPr>
          </a:p>
        </p:txBody>
      </p:sp>
      <p:sp>
        <p:nvSpPr>
          <p:cNvPr id="5" name="object 5"/>
          <p:cNvSpPr txBox="1"/>
          <p:nvPr/>
        </p:nvSpPr>
        <p:spPr>
          <a:xfrm>
            <a:off x="5734303" y="4918964"/>
            <a:ext cx="1630680" cy="391160"/>
          </a:xfrm>
          <a:prstGeom prst="rect">
            <a:avLst/>
          </a:prstGeom>
        </p:spPr>
        <p:txBody>
          <a:bodyPr vert="horz" wrap="square" lIns="0" tIns="12700" rIns="0" bIns="0" rtlCol="0">
            <a:spAutoFit/>
          </a:bodyPr>
          <a:lstStyle/>
          <a:p>
            <a:pPr marL="12700">
              <a:lnSpc>
                <a:spcPct val="100000"/>
              </a:lnSpc>
              <a:spcBef>
                <a:spcPts val="100"/>
              </a:spcBef>
              <a:tabLst>
                <a:tab pos="1311275" algn="l"/>
              </a:tabLst>
            </a:pPr>
            <a:r>
              <a:rPr sz="2400" dirty="0">
                <a:latin typeface="Times New Roman"/>
                <a:cs typeface="Times New Roman"/>
              </a:rPr>
              <a:t>n</a:t>
            </a:r>
            <a:r>
              <a:rPr sz="2400" spc="20" dirty="0">
                <a:latin typeface="Times New Roman"/>
                <a:cs typeface="Times New Roman"/>
              </a:rPr>
              <a:t>ö</a:t>
            </a:r>
            <a:r>
              <a:rPr sz="2400" dirty="0">
                <a:latin typeface="Times New Roman"/>
                <a:cs typeface="Times New Roman"/>
              </a:rPr>
              <a:t>ronl</a:t>
            </a:r>
            <a:r>
              <a:rPr sz="2400" spc="-15" dirty="0">
                <a:latin typeface="Times New Roman"/>
                <a:cs typeface="Times New Roman"/>
              </a:rPr>
              <a:t>a</a:t>
            </a:r>
            <a:r>
              <a:rPr sz="2400" dirty="0">
                <a:latin typeface="Times New Roman"/>
                <a:cs typeface="Times New Roman"/>
              </a:rPr>
              <a:t>r	</a:t>
            </a:r>
            <a:r>
              <a:rPr sz="2400" spc="5" dirty="0">
                <a:latin typeface="Times New Roman"/>
                <a:cs typeface="Times New Roman"/>
              </a:rPr>
              <a:t>ile</a:t>
            </a:r>
            <a:endParaRPr sz="2400">
              <a:latin typeface="Times New Roman"/>
              <a:cs typeface="Times New Roman"/>
            </a:endParaRPr>
          </a:p>
        </p:txBody>
      </p:sp>
      <p:sp>
        <p:nvSpPr>
          <p:cNvPr id="6" name="object 6"/>
          <p:cNvSpPr txBox="1"/>
          <p:nvPr/>
        </p:nvSpPr>
        <p:spPr>
          <a:xfrm>
            <a:off x="1145844" y="5285028"/>
            <a:ext cx="6216650" cy="757555"/>
          </a:xfrm>
          <a:prstGeom prst="rect">
            <a:avLst/>
          </a:prstGeom>
        </p:spPr>
        <p:txBody>
          <a:bodyPr vert="horz" wrap="square" lIns="0" tIns="12700" rIns="0" bIns="0" rtlCol="0">
            <a:spAutoFit/>
          </a:bodyPr>
          <a:lstStyle/>
          <a:p>
            <a:pPr marL="12700" marR="5080">
              <a:lnSpc>
                <a:spcPct val="100000"/>
              </a:lnSpc>
              <a:spcBef>
                <a:spcPts val="100"/>
              </a:spcBef>
              <a:tabLst>
                <a:tab pos="1558290" algn="l"/>
                <a:tab pos="2747010" algn="l"/>
                <a:tab pos="4237990" algn="l"/>
                <a:tab pos="5341620" algn="l"/>
              </a:tabLst>
            </a:pPr>
            <a:r>
              <a:rPr sz="2400" spc="-5" dirty="0">
                <a:latin typeface="Times New Roman"/>
                <a:cs typeface="Times New Roman"/>
              </a:rPr>
              <a:t>M</a:t>
            </a:r>
            <a:r>
              <a:rPr sz="2400" spc="5" dirty="0">
                <a:latin typeface="Times New Roman"/>
                <a:cs typeface="Times New Roman"/>
              </a:rPr>
              <a:t>SS</a:t>
            </a:r>
            <a:r>
              <a:rPr sz="2400" dirty="0">
                <a:latin typeface="Times New Roman"/>
                <a:cs typeface="Times New Roman"/>
              </a:rPr>
              <a:t>’d</a:t>
            </a:r>
            <a:r>
              <a:rPr sz="2400" spc="-20" dirty="0">
                <a:latin typeface="Times New Roman"/>
                <a:cs typeface="Times New Roman"/>
              </a:rPr>
              <a:t>e</a:t>
            </a:r>
            <a:r>
              <a:rPr sz="2400" dirty="0">
                <a:latin typeface="Times New Roman"/>
                <a:cs typeface="Times New Roman"/>
              </a:rPr>
              <a:t>n	iskel</a:t>
            </a:r>
            <a:r>
              <a:rPr sz="2400" spc="-10" dirty="0">
                <a:latin typeface="Times New Roman"/>
                <a:cs typeface="Times New Roman"/>
              </a:rPr>
              <a:t>e</a:t>
            </a:r>
            <a:r>
              <a:rPr sz="2400" dirty="0">
                <a:latin typeface="Times New Roman"/>
                <a:cs typeface="Times New Roman"/>
              </a:rPr>
              <a:t>t	k</a:t>
            </a:r>
            <a:r>
              <a:rPr sz="2400" spc="-10" dirty="0">
                <a:latin typeface="Times New Roman"/>
                <a:cs typeface="Times New Roman"/>
              </a:rPr>
              <a:t>a</a:t>
            </a:r>
            <a:r>
              <a:rPr sz="2400" spc="-5" dirty="0">
                <a:latin typeface="Times New Roman"/>
                <a:cs typeface="Times New Roman"/>
              </a:rPr>
              <a:t>sla</a:t>
            </a:r>
            <a:r>
              <a:rPr sz="2400" spc="-10" dirty="0">
                <a:latin typeface="Times New Roman"/>
                <a:cs typeface="Times New Roman"/>
              </a:rPr>
              <a:t>r</a:t>
            </a:r>
            <a:r>
              <a:rPr sz="2400" dirty="0">
                <a:latin typeface="Times New Roman"/>
                <a:cs typeface="Times New Roman"/>
              </a:rPr>
              <a:t>ına	mesaj	taş</a:t>
            </a:r>
            <a:r>
              <a:rPr sz="2400" spc="20" dirty="0">
                <a:latin typeface="Times New Roman"/>
                <a:cs typeface="Times New Roman"/>
              </a:rPr>
              <a:t>ı</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n  </a:t>
            </a:r>
            <a:r>
              <a:rPr sz="2400" spc="-10" dirty="0">
                <a:latin typeface="Times New Roman"/>
                <a:cs typeface="Times New Roman"/>
              </a:rPr>
              <a:t>“götüren” </a:t>
            </a:r>
            <a:r>
              <a:rPr sz="2400" dirty="0">
                <a:latin typeface="Times New Roman"/>
                <a:cs typeface="Times New Roman"/>
              </a:rPr>
              <a:t>motor </a:t>
            </a:r>
            <a:r>
              <a:rPr sz="2400" spc="-5" dirty="0">
                <a:latin typeface="Times New Roman"/>
                <a:cs typeface="Times New Roman"/>
              </a:rPr>
              <a:t>nöronlardan</a:t>
            </a:r>
            <a:r>
              <a:rPr sz="2400" spc="40" dirty="0">
                <a:latin typeface="Times New Roman"/>
                <a:cs typeface="Times New Roman"/>
              </a:rPr>
              <a:t> </a:t>
            </a:r>
            <a:r>
              <a:rPr sz="2400" spc="-25" dirty="0">
                <a:latin typeface="Times New Roman"/>
                <a:cs typeface="Times New Roman"/>
              </a:rPr>
              <a:t>oluşur.</a:t>
            </a:r>
            <a:endParaRPr sz="24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2970" y="1679829"/>
            <a:ext cx="10955630" cy="4014561"/>
          </a:xfrm>
          <a:prstGeom prst="rect">
            <a:avLst/>
          </a:prstGeom>
        </p:spPr>
        <p:txBody>
          <a:bodyPr vert="horz" wrap="square" lIns="0" tIns="13335" rIns="0" bIns="0" rtlCol="0">
            <a:spAutoFit/>
          </a:bodyPr>
          <a:lstStyle/>
          <a:p>
            <a:pPr marL="12700">
              <a:lnSpc>
                <a:spcPct val="100000"/>
              </a:lnSpc>
              <a:spcBef>
                <a:spcPts val="105"/>
              </a:spcBef>
            </a:pPr>
            <a:r>
              <a:rPr lang="tr-TR" sz="2000" b="1" i="1" dirty="0" smtClean="0">
                <a:solidFill>
                  <a:srgbClr val="4471C4"/>
                </a:solidFill>
                <a:latin typeface="Times New Roman"/>
                <a:cs typeface="Times New Roman"/>
              </a:rPr>
              <a:t>B) </a:t>
            </a:r>
            <a:r>
              <a:rPr sz="2000" b="1" i="1" dirty="0" err="1" smtClean="0">
                <a:solidFill>
                  <a:srgbClr val="4471C4"/>
                </a:solidFill>
                <a:latin typeface="Times New Roman"/>
                <a:cs typeface="Times New Roman"/>
              </a:rPr>
              <a:t>Otonom</a:t>
            </a:r>
            <a:r>
              <a:rPr sz="2000" b="1" i="1" dirty="0" smtClean="0">
                <a:solidFill>
                  <a:srgbClr val="4471C4"/>
                </a:solidFill>
                <a:latin typeface="Times New Roman"/>
                <a:cs typeface="Times New Roman"/>
              </a:rPr>
              <a:t> </a:t>
            </a:r>
            <a:r>
              <a:rPr sz="2000" b="1" i="1" spc="5" dirty="0">
                <a:solidFill>
                  <a:srgbClr val="4471C4"/>
                </a:solidFill>
                <a:latin typeface="Times New Roman"/>
                <a:cs typeface="Times New Roman"/>
              </a:rPr>
              <a:t>sinir</a:t>
            </a:r>
            <a:r>
              <a:rPr sz="2000" b="1" i="1" spc="-70" dirty="0">
                <a:solidFill>
                  <a:srgbClr val="4471C4"/>
                </a:solidFill>
                <a:latin typeface="Times New Roman"/>
                <a:cs typeface="Times New Roman"/>
              </a:rPr>
              <a:t> </a:t>
            </a:r>
            <a:r>
              <a:rPr sz="2000" b="1" i="1" dirty="0">
                <a:solidFill>
                  <a:srgbClr val="4471C4"/>
                </a:solidFill>
                <a:latin typeface="Times New Roman"/>
                <a:cs typeface="Times New Roman"/>
              </a:rPr>
              <a:t>sistemi</a:t>
            </a:r>
            <a:endParaRPr sz="2000" dirty="0">
              <a:latin typeface="Times New Roman"/>
              <a:cs typeface="Times New Roman"/>
            </a:endParaRPr>
          </a:p>
          <a:p>
            <a:pPr>
              <a:lnSpc>
                <a:spcPct val="100000"/>
              </a:lnSpc>
              <a:spcBef>
                <a:spcPts val="25"/>
              </a:spcBef>
            </a:pPr>
            <a:endParaRPr sz="2000" dirty="0">
              <a:latin typeface="Times New Roman"/>
              <a:cs typeface="Times New Roman"/>
            </a:endParaRPr>
          </a:p>
          <a:p>
            <a:pPr marL="241300" marR="7620" indent="-229235">
              <a:lnSpc>
                <a:spcPct val="100000"/>
              </a:lnSpc>
              <a:buFont typeface="Arial"/>
              <a:buChar char="•"/>
              <a:tabLst>
                <a:tab pos="241935" algn="l"/>
              </a:tabLst>
            </a:pPr>
            <a:r>
              <a:rPr spc="-10" dirty="0">
                <a:solidFill>
                  <a:srgbClr val="333333"/>
                </a:solidFill>
                <a:latin typeface="Times New Roman"/>
                <a:cs typeface="Times New Roman"/>
              </a:rPr>
              <a:t>Nefes </a:t>
            </a:r>
            <a:r>
              <a:rPr spc="-5" dirty="0">
                <a:solidFill>
                  <a:srgbClr val="333333"/>
                </a:solidFill>
                <a:latin typeface="Times New Roman"/>
                <a:cs typeface="Times New Roman"/>
              </a:rPr>
              <a:t>alıp verme, uygun kan akışını sağlama  </a:t>
            </a:r>
            <a:r>
              <a:rPr spc="-10" dirty="0">
                <a:solidFill>
                  <a:srgbClr val="333333"/>
                </a:solidFill>
                <a:latin typeface="Times New Roman"/>
                <a:cs typeface="Times New Roman"/>
              </a:rPr>
              <a:t>gibi </a:t>
            </a:r>
            <a:r>
              <a:rPr spc="-5" dirty="0">
                <a:solidFill>
                  <a:srgbClr val="333333"/>
                </a:solidFill>
                <a:latin typeface="Times New Roman"/>
                <a:cs typeface="Times New Roman"/>
              </a:rPr>
              <a:t>temel </a:t>
            </a:r>
            <a:r>
              <a:rPr spc="-20" dirty="0">
                <a:solidFill>
                  <a:srgbClr val="333333"/>
                </a:solidFill>
                <a:latin typeface="Times New Roman"/>
                <a:cs typeface="Times New Roman"/>
              </a:rPr>
              <a:t>hayati </a:t>
            </a:r>
            <a:r>
              <a:rPr spc="-5" dirty="0">
                <a:solidFill>
                  <a:srgbClr val="333333"/>
                </a:solidFill>
                <a:latin typeface="Times New Roman"/>
                <a:cs typeface="Times New Roman"/>
              </a:rPr>
              <a:t>süreçleri</a:t>
            </a:r>
            <a:r>
              <a:rPr spc="110" dirty="0">
                <a:solidFill>
                  <a:srgbClr val="333333"/>
                </a:solidFill>
                <a:latin typeface="Times New Roman"/>
                <a:cs typeface="Times New Roman"/>
              </a:rPr>
              <a:t> </a:t>
            </a:r>
            <a:r>
              <a:rPr spc="-10" dirty="0" err="1">
                <a:solidFill>
                  <a:srgbClr val="333333"/>
                </a:solidFill>
                <a:latin typeface="Times New Roman"/>
                <a:cs typeface="Times New Roman"/>
              </a:rPr>
              <a:t>yürütme</a:t>
            </a:r>
            <a:r>
              <a:rPr spc="-10" dirty="0" smtClean="0">
                <a:solidFill>
                  <a:srgbClr val="333333"/>
                </a:solidFill>
                <a:latin typeface="Times New Roman"/>
                <a:cs typeface="Times New Roman"/>
              </a:rPr>
              <a:t>…</a:t>
            </a:r>
            <a:endParaRPr sz="2000" dirty="0">
              <a:latin typeface="Times New Roman"/>
              <a:cs typeface="Times New Roman"/>
            </a:endParaRPr>
          </a:p>
          <a:p>
            <a:pPr marL="241300" indent="-229235">
              <a:lnSpc>
                <a:spcPct val="100000"/>
              </a:lnSpc>
              <a:buFont typeface="Arial"/>
              <a:buChar char="•"/>
              <a:tabLst>
                <a:tab pos="241935" algn="l"/>
              </a:tabLst>
            </a:pPr>
            <a:r>
              <a:rPr spc="-5" dirty="0">
                <a:solidFill>
                  <a:srgbClr val="333333"/>
                </a:solidFill>
                <a:latin typeface="Times New Roman"/>
                <a:cs typeface="Times New Roman"/>
              </a:rPr>
              <a:t>Çalışırken irademiz devrede</a:t>
            </a:r>
            <a:r>
              <a:rPr spc="20" dirty="0">
                <a:solidFill>
                  <a:srgbClr val="333333"/>
                </a:solidFill>
                <a:latin typeface="Times New Roman"/>
                <a:cs typeface="Times New Roman"/>
              </a:rPr>
              <a:t> </a:t>
            </a:r>
            <a:r>
              <a:rPr spc="-5" dirty="0" err="1">
                <a:solidFill>
                  <a:srgbClr val="333333"/>
                </a:solidFill>
                <a:latin typeface="Times New Roman"/>
                <a:cs typeface="Times New Roman"/>
              </a:rPr>
              <a:t>değil</a:t>
            </a:r>
            <a:r>
              <a:rPr spc="-5" dirty="0" smtClean="0">
                <a:solidFill>
                  <a:srgbClr val="333333"/>
                </a:solidFill>
                <a:latin typeface="Times New Roman"/>
                <a:cs typeface="Times New Roman"/>
              </a:rPr>
              <a:t>…</a:t>
            </a:r>
            <a:endParaRPr sz="2000" dirty="0">
              <a:latin typeface="Times New Roman"/>
              <a:cs typeface="Times New Roman"/>
            </a:endParaRPr>
          </a:p>
          <a:p>
            <a:pPr marL="241300" marR="5080" indent="-229235">
              <a:lnSpc>
                <a:spcPct val="100000"/>
              </a:lnSpc>
              <a:spcBef>
                <a:spcPts val="5"/>
              </a:spcBef>
              <a:buFont typeface="Arial"/>
              <a:buChar char="•"/>
              <a:tabLst>
                <a:tab pos="241935" algn="l"/>
              </a:tabLst>
            </a:pPr>
            <a:r>
              <a:rPr dirty="0">
                <a:solidFill>
                  <a:srgbClr val="333333"/>
                </a:solidFill>
                <a:latin typeface="Times New Roman"/>
                <a:cs typeface="Times New Roman"/>
              </a:rPr>
              <a:t>MSS </a:t>
            </a:r>
            <a:r>
              <a:rPr spc="-10" dirty="0">
                <a:solidFill>
                  <a:srgbClr val="333333"/>
                </a:solidFill>
                <a:latin typeface="Times New Roman"/>
                <a:cs typeface="Times New Roman"/>
              </a:rPr>
              <a:t>ile </a:t>
            </a:r>
            <a:r>
              <a:rPr spc="-5" dirty="0">
                <a:solidFill>
                  <a:srgbClr val="333333"/>
                </a:solidFill>
                <a:latin typeface="Times New Roman"/>
                <a:cs typeface="Times New Roman"/>
              </a:rPr>
              <a:t>vücuttaki </a:t>
            </a:r>
            <a:r>
              <a:rPr dirty="0">
                <a:solidFill>
                  <a:srgbClr val="333333"/>
                </a:solidFill>
                <a:latin typeface="Times New Roman"/>
                <a:cs typeface="Times New Roman"/>
              </a:rPr>
              <a:t>bütün iç </a:t>
            </a:r>
            <a:r>
              <a:rPr spc="-10" dirty="0">
                <a:solidFill>
                  <a:srgbClr val="333333"/>
                </a:solidFill>
                <a:latin typeface="Times New Roman"/>
                <a:cs typeface="Times New Roman"/>
              </a:rPr>
              <a:t>organlar </a:t>
            </a:r>
            <a:r>
              <a:rPr dirty="0">
                <a:solidFill>
                  <a:srgbClr val="333333"/>
                </a:solidFill>
                <a:latin typeface="Times New Roman"/>
                <a:cs typeface="Times New Roman"/>
              </a:rPr>
              <a:t>ve bezler  </a:t>
            </a:r>
            <a:r>
              <a:rPr spc="-10" dirty="0">
                <a:solidFill>
                  <a:srgbClr val="333333"/>
                </a:solidFill>
                <a:latin typeface="Times New Roman"/>
                <a:cs typeface="Times New Roman"/>
              </a:rPr>
              <a:t>arasında </a:t>
            </a:r>
            <a:r>
              <a:rPr spc="-5" dirty="0">
                <a:solidFill>
                  <a:srgbClr val="333333"/>
                </a:solidFill>
                <a:latin typeface="Times New Roman"/>
                <a:cs typeface="Times New Roman"/>
              </a:rPr>
              <a:t>mesaj </a:t>
            </a:r>
            <a:r>
              <a:rPr spc="-15" dirty="0">
                <a:solidFill>
                  <a:srgbClr val="333333"/>
                </a:solidFill>
                <a:latin typeface="Times New Roman"/>
                <a:cs typeface="Times New Roman"/>
              </a:rPr>
              <a:t>taşıyan </a:t>
            </a:r>
            <a:r>
              <a:rPr spc="-5" dirty="0">
                <a:solidFill>
                  <a:srgbClr val="333333"/>
                </a:solidFill>
                <a:latin typeface="Times New Roman"/>
                <a:cs typeface="Times New Roman"/>
              </a:rPr>
              <a:t>nöronlardan</a:t>
            </a:r>
            <a:r>
              <a:rPr spc="130" dirty="0">
                <a:solidFill>
                  <a:srgbClr val="333333"/>
                </a:solidFill>
                <a:latin typeface="Times New Roman"/>
                <a:cs typeface="Times New Roman"/>
              </a:rPr>
              <a:t> </a:t>
            </a:r>
            <a:r>
              <a:rPr spc="-25" dirty="0" err="1">
                <a:solidFill>
                  <a:srgbClr val="333333"/>
                </a:solidFill>
                <a:latin typeface="Times New Roman"/>
                <a:cs typeface="Times New Roman"/>
              </a:rPr>
              <a:t>oluşur</a:t>
            </a:r>
            <a:r>
              <a:rPr spc="-25" dirty="0" smtClean="0">
                <a:solidFill>
                  <a:srgbClr val="333333"/>
                </a:solidFill>
                <a:latin typeface="Times New Roman"/>
                <a:cs typeface="Times New Roman"/>
              </a:rPr>
              <a:t>.</a:t>
            </a:r>
            <a:endParaRPr lang="tr-TR" spc="-25" dirty="0" smtClean="0">
              <a:solidFill>
                <a:srgbClr val="333333"/>
              </a:solidFill>
              <a:latin typeface="Times New Roman"/>
              <a:cs typeface="Times New Roman"/>
            </a:endParaRPr>
          </a:p>
          <a:p>
            <a:pPr marL="241300" marR="5080" indent="-229235">
              <a:lnSpc>
                <a:spcPct val="100000"/>
              </a:lnSpc>
              <a:spcBef>
                <a:spcPts val="5"/>
              </a:spcBef>
              <a:buFont typeface="Arial"/>
              <a:buChar char="•"/>
              <a:tabLst>
                <a:tab pos="241935" algn="l"/>
              </a:tabLst>
            </a:pPr>
            <a:endParaRPr lang="tr-TR" spc="-25" dirty="0" smtClean="0">
              <a:solidFill>
                <a:srgbClr val="333333"/>
              </a:solidFill>
              <a:latin typeface="Times New Roman"/>
              <a:cs typeface="Times New Roman"/>
            </a:endParaRPr>
          </a:p>
          <a:p>
            <a:pPr marL="12700">
              <a:lnSpc>
                <a:spcPct val="100000"/>
              </a:lnSpc>
            </a:pPr>
            <a:r>
              <a:rPr lang="tr-TR" sz="2000" b="1" u="heavy" spc="-10" dirty="0" smtClean="0">
                <a:uFill>
                  <a:solidFill>
                    <a:srgbClr val="000000"/>
                  </a:solidFill>
                </a:uFill>
                <a:latin typeface="Times New Roman"/>
                <a:cs typeface="Times New Roman"/>
              </a:rPr>
              <a:t>1)Sempatik</a:t>
            </a:r>
            <a:r>
              <a:rPr lang="tr-TR" sz="2000" b="1" u="heavy" spc="65" dirty="0" smtClean="0">
                <a:uFill>
                  <a:solidFill>
                    <a:srgbClr val="000000"/>
                  </a:solidFill>
                </a:uFill>
                <a:latin typeface="Times New Roman"/>
                <a:cs typeface="Times New Roman"/>
              </a:rPr>
              <a:t> </a:t>
            </a:r>
            <a:r>
              <a:rPr lang="tr-TR" sz="2000" b="1" u="heavy" spc="-5" dirty="0">
                <a:uFill>
                  <a:solidFill>
                    <a:srgbClr val="000000"/>
                  </a:solidFill>
                </a:uFill>
                <a:latin typeface="Times New Roman"/>
                <a:cs typeface="Times New Roman"/>
              </a:rPr>
              <a:t>sistem</a:t>
            </a:r>
            <a:endParaRPr lang="tr-TR" sz="2000" dirty="0">
              <a:latin typeface="Times New Roman"/>
              <a:cs typeface="Times New Roman"/>
            </a:endParaRPr>
          </a:p>
          <a:p>
            <a:pPr marL="241300" indent="-228600">
              <a:lnSpc>
                <a:spcPct val="100000"/>
              </a:lnSpc>
              <a:spcBef>
                <a:spcPts val="10"/>
              </a:spcBef>
              <a:buFont typeface="Arial"/>
              <a:buChar char="•"/>
              <a:tabLst>
                <a:tab pos="241300" algn="l"/>
              </a:tabLst>
            </a:pPr>
            <a:r>
              <a:rPr lang="tr-TR" spc="-5" dirty="0">
                <a:latin typeface="Times New Roman"/>
                <a:cs typeface="Times New Roman"/>
              </a:rPr>
              <a:t>Korku, </a:t>
            </a:r>
            <a:r>
              <a:rPr lang="tr-TR" spc="-20" dirty="0">
                <a:latin typeface="Times New Roman"/>
                <a:cs typeface="Times New Roman"/>
              </a:rPr>
              <a:t>kaygı, </a:t>
            </a:r>
            <a:r>
              <a:rPr lang="tr-TR" spc="-15" dirty="0">
                <a:latin typeface="Times New Roman"/>
                <a:cs typeface="Times New Roman"/>
              </a:rPr>
              <a:t>duygusal </a:t>
            </a:r>
            <a:r>
              <a:rPr lang="tr-TR" spc="-20" dirty="0">
                <a:latin typeface="Times New Roman"/>
                <a:cs typeface="Times New Roman"/>
              </a:rPr>
              <a:t>gerginlikler, </a:t>
            </a:r>
            <a:r>
              <a:rPr lang="tr-TR" spc="-5" dirty="0">
                <a:latin typeface="Times New Roman"/>
                <a:cs typeface="Times New Roman"/>
              </a:rPr>
              <a:t>stres </a:t>
            </a:r>
            <a:r>
              <a:rPr lang="tr-TR" spc="-10" dirty="0">
                <a:latin typeface="Times New Roman"/>
                <a:cs typeface="Times New Roman"/>
              </a:rPr>
              <a:t>gibi </a:t>
            </a:r>
            <a:r>
              <a:rPr lang="tr-TR" spc="-15" dirty="0">
                <a:latin typeface="Times New Roman"/>
                <a:cs typeface="Times New Roman"/>
              </a:rPr>
              <a:t>heyecan/duygu </a:t>
            </a:r>
            <a:r>
              <a:rPr lang="tr-TR" spc="-5" dirty="0">
                <a:latin typeface="Times New Roman"/>
                <a:cs typeface="Times New Roman"/>
              </a:rPr>
              <a:t>durumlarında</a:t>
            </a:r>
            <a:r>
              <a:rPr lang="tr-TR" spc="570" dirty="0">
                <a:latin typeface="Times New Roman"/>
                <a:cs typeface="Times New Roman"/>
              </a:rPr>
              <a:t> </a:t>
            </a:r>
            <a:r>
              <a:rPr lang="tr-TR" spc="-5" dirty="0">
                <a:latin typeface="Times New Roman"/>
                <a:cs typeface="Times New Roman"/>
              </a:rPr>
              <a:t>aktif…</a:t>
            </a:r>
            <a:endParaRPr lang="tr-TR" dirty="0">
              <a:latin typeface="Times New Roman"/>
              <a:cs typeface="Times New Roman"/>
            </a:endParaRPr>
          </a:p>
          <a:p>
            <a:pPr marL="241300" marR="5080" indent="-228600">
              <a:lnSpc>
                <a:spcPct val="100000"/>
              </a:lnSpc>
              <a:spcBef>
                <a:spcPts val="5"/>
              </a:spcBef>
              <a:buFont typeface="Arial"/>
              <a:buChar char="•"/>
              <a:tabLst>
                <a:tab pos="241300" algn="l"/>
              </a:tabLst>
            </a:pPr>
            <a:r>
              <a:rPr lang="tr-TR" spc="-5" dirty="0">
                <a:latin typeface="Times New Roman"/>
                <a:cs typeface="Times New Roman"/>
              </a:rPr>
              <a:t>Vücudun acil durumlarda çok hızlı </a:t>
            </a:r>
            <a:r>
              <a:rPr lang="tr-TR" dirty="0">
                <a:latin typeface="Times New Roman"/>
                <a:cs typeface="Times New Roman"/>
              </a:rPr>
              <a:t>bir </a:t>
            </a:r>
            <a:r>
              <a:rPr lang="tr-TR" spc="-5" dirty="0">
                <a:latin typeface="Times New Roman"/>
                <a:cs typeface="Times New Roman"/>
              </a:rPr>
              <a:t>şekilde </a:t>
            </a:r>
            <a:r>
              <a:rPr lang="tr-TR" spc="-10" dirty="0">
                <a:latin typeface="Times New Roman"/>
                <a:cs typeface="Times New Roman"/>
              </a:rPr>
              <a:t>harekete geçmesi </a:t>
            </a:r>
            <a:r>
              <a:rPr lang="tr-TR" dirty="0">
                <a:latin typeface="Times New Roman"/>
                <a:cs typeface="Times New Roman"/>
              </a:rPr>
              <a:t>ve uyanık </a:t>
            </a:r>
            <a:r>
              <a:rPr lang="tr-TR" spc="-5" dirty="0">
                <a:latin typeface="Times New Roman"/>
                <a:cs typeface="Times New Roman"/>
              </a:rPr>
              <a:t>olması  </a:t>
            </a:r>
            <a:r>
              <a:rPr lang="tr-TR" dirty="0">
                <a:latin typeface="Times New Roman"/>
                <a:cs typeface="Times New Roman"/>
              </a:rPr>
              <a:t>için </a:t>
            </a:r>
            <a:r>
              <a:rPr lang="tr-TR" spc="-10" dirty="0">
                <a:latin typeface="Times New Roman"/>
                <a:cs typeface="Times New Roman"/>
              </a:rPr>
              <a:t>gerekli </a:t>
            </a:r>
            <a:r>
              <a:rPr lang="tr-TR" spc="-5" dirty="0">
                <a:latin typeface="Times New Roman"/>
                <a:cs typeface="Times New Roman"/>
              </a:rPr>
              <a:t>hazırlıkları </a:t>
            </a:r>
            <a:r>
              <a:rPr lang="tr-TR" spc="-20" dirty="0">
                <a:latin typeface="Times New Roman"/>
                <a:cs typeface="Times New Roman"/>
              </a:rPr>
              <a:t>yapma</a:t>
            </a:r>
            <a:r>
              <a:rPr lang="tr-TR" spc="50" dirty="0">
                <a:latin typeface="Times New Roman"/>
                <a:cs typeface="Times New Roman"/>
              </a:rPr>
              <a:t> </a:t>
            </a:r>
            <a:r>
              <a:rPr lang="tr-TR" spc="-10" dirty="0" smtClean="0">
                <a:latin typeface="Times New Roman"/>
                <a:cs typeface="Times New Roman"/>
              </a:rPr>
              <a:t>misyonu</a:t>
            </a:r>
            <a:endParaRPr lang="tr-TR" sz="2000" dirty="0">
              <a:latin typeface="Times New Roman"/>
              <a:cs typeface="Times New Roman"/>
            </a:endParaRPr>
          </a:p>
          <a:p>
            <a:pPr marL="12700">
              <a:lnSpc>
                <a:spcPct val="100000"/>
              </a:lnSpc>
            </a:pPr>
            <a:r>
              <a:rPr lang="tr-TR" sz="2000" b="1" u="heavy" spc="-10" dirty="0" smtClean="0">
                <a:uFill>
                  <a:solidFill>
                    <a:srgbClr val="000000"/>
                  </a:solidFill>
                </a:uFill>
                <a:latin typeface="Times New Roman"/>
                <a:cs typeface="Times New Roman"/>
              </a:rPr>
              <a:t>2) Parasempatik</a:t>
            </a:r>
            <a:r>
              <a:rPr lang="tr-TR" sz="2000" b="1" u="heavy" spc="55" dirty="0" smtClean="0">
                <a:uFill>
                  <a:solidFill>
                    <a:srgbClr val="000000"/>
                  </a:solidFill>
                </a:uFill>
                <a:latin typeface="Times New Roman"/>
                <a:cs typeface="Times New Roman"/>
              </a:rPr>
              <a:t> </a:t>
            </a:r>
            <a:r>
              <a:rPr lang="tr-TR" sz="2000" b="1" u="heavy" spc="-5" dirty="0">
                <a:uFill>
                  <a:solidFill>
                    <a:srgbClr val="000000"/>
                  </a:solidFill>
                </a:uFill>
                <a:latin typeface="Times New Roman"/>
                <a:cs typeface="Times New Roman"/>
              </a:rPr>
              <a:t>sistem</a:t>
            </a:r>
            <a:endParaRPr lang="tr-TR" sz="2000" dirty="0">
              <a:latin typeface="Times New Roman"/>
              <a:cs typeface="Times New Roman"/>
            </a:endParaRPr>
          </a:p>
          <a:p>
            <a:pPr marL="241300" marR="6350" indent="-228600">
              <a:lnSpc>
                <a:spcPct val="100000"/>
              </a:lnSpc>
              <a:spcBef>
                <a:spcPts val="10"/>
              </a:spcBef>
              <a:buFont typeface="Arial"/>
              <a:buChar char="•"/>
              <a:tabLst>
                <a:tab pos="241300" algn="l"/>
              </a:tabLst>
            </a:pPr>
            <a:r>
              <a:rPr lang="tr-TR" spc="-10" dirty="0">
                <a:latin typeface="Times New Roman"/>
                <a:cs typeface="Times New Roman"/>
              </a:rPr>
              <a:t>Heyecan </a:t>
            </a:r>
            <a:r>
              <a:rPr lang="tr-TR" spc="-15" dirty="0">
                <a:latin typeface="Times New Roman"/>
                <a:cs typeface="Times New Roman"/>
              </a:rPr>
              <a:t>yaratan </a:t>
            </a:r>
            <a:r>
              <a:rPr lang="tr-TR" dirty="0">
                <a:latin typeface="Times New Roman"/>
                <a:cs typeface="Times New Roman"/>
              </a:rPr>
              <a:t>durum </a:t>
            </a:r>
            <a:r>
              <a:rPr lang="tr-TR" spc="-5" dirty="0">
                <a:latin typeface="Times New Roman"/>
                <a:cs typeface="Times New Roman"/>
              </a:rPr>
              <a:t>ortadan kalkmış </a:t>
            </a:r>
            <a:r>
              <a:rPr lang="tr-TR" spc="-10" dirty="0">
                <a:latin typeface="Times New Roman"/>
                <a:cs typeface="Times New Roman"/>
              </a:rPr>
              <a:t>veya </a:t>
            </a:r>
            <a:r>
              <a:rPr lang="tr-TR" spc="-5" dirty="0">
                <a:latin typeface="Times New Roman"/>
                <a:cs typeface="Times New Roman"/>
              </a:rPr>
              <a:t>azalmışsa, sistemin normal dengesini  bulması </a:t>
            </a:r>
            <a:r>
              <a:rPr lang="tr-TR" dirty="0">
                <a:latin typeface="Times New Roman"/>
                <a:cs typeface="Times New Roman"/>
              </a:rPr>
              <a:t>için </a:t>
            </a:r>
            <a:r>
              <a:rPr lang="tr-TR" spc="-10" dirty="0">
                <a:latin typeface="Times New Roman"/>
                <a:cs typeface="Times New Roman"/>
              </a:rPr>
              <a:t>gerekli </a:t>
            </a:r>
            <a:r>
              <a:rPr lang="tr-TR" spc="-5" dirty="0">
                <a:latin typeface="Times New Roman"/>
                <a:cs typeface="Times New Roman"/>
              </a:rPr>
              <a:t>durdurucu </a:t>
            </a:r>
            <a:r>
              <a:rPr lang="tr-TR" spc="-25" dirty="0">
                <a:latin typeface="Times New Roman"/>
                <a:cs typeface="Times New Roman"/>
              </a:rPr>
              <a:t>veya </a:t>
            </a:r>
            <a:r>
              <a:rPr lang="tr-TR" spc="-15" dirty="0">
                <a:latin typeface="Times New Roman"/>
                <a:cs typeface="Times New Roman"/>
              </a:rPr>
              <a:t>dengeleyici </a:t>
            </a:r>
            <a:r>
              <a:rPr lang="tr-TR" spc="-5" dirty="0">
                <a:latin typeface="Times New Roman"/>
                <a:cs typeface="Times New Roman"/>
              </a:rPr>
              <a:t>düzenlemeleri </a:t>
            </a:r>
            <a:r>
              <a:rPr lang="tr-TR" spc="-20" dirty="0">
                <a:latin typeface="Times New Roman"/>
                <a:cs typeface="Times New Roman"/>
              </a:rPr>
              <a:t>yapma</a:t>
            </a:r>
            <a:r>
              <a:rPr lang="tr-TR" spc="355" dirty="0">
                <a:latin typeface="Times New Roman"/>
                <a:cs typeface="Times New Roman"/>
              </a:rPr>
              <a:t> </a:t>
            </a:r>
            <a:r>
              <a:rPr lang="tr-TR" spc="-10" dirty="0">
                <a:latin typeface="Times New Roman"/>
                <a:cs typeface="Times New Roman"/>
              </a:rPr>
              <a:t>misyonu</a:t>
            </a:r>
            <a:endParaRPr lang="tr-TR" dirty="0">
              <a:latin typeface="Times New Roman"/>
              <a:cs typeface="Times New Roman"/>
            </a:endParaRPr>
          </a:p>
          <a:p>
            <a:pPr marL="241300" marR="5080" indent="-229235">
              <a:lnSpc>
                <a:spcPct val="100000"/>
              </a:lnSpc>
              <a:spcBef>
                <a:spcPts val="5"/>
              </a:spcBef>
              <a:buFont typeface="Arial"/>
              <a:buChar char="•"/>
              <a:tabLst>
                <a:tab pos="241935" algn="l"/>
              </a:tabLst>
            </a:pPr>
            <a:endParaRPr dirty="0">
              <a:latin typeface="Times New Roman"/>
              <a:cs typeface="Times New Roman"/>
            </a:endParaRPr>
          </a:p>
        </p:txBody>
      </p:sp>
      <p:sp>
        <p:nvSpPr>
          <p:cNvPr id="4" name="object 4"/>
          <p:cNvSpPr txBox="1">
            <a:spLocks noGrp="1"/>
          </p:cNvSpPr>
          <p:nvPr>
            <p:ph type="title"/>
          </p:nvPr>
        </p:nvSpPr>
        <p:spPr>
          <a:xfrm>
            <a:off x="702970" y="693242"/>
            <a:ext cx="7204075" cy="574675"/>
          </a:xfrm>
          <a:prstGeom prst="rect">
            <a:avLst/>
          </a:prstGeom>
        </p:spPr>
        <p:txBody>
          <a:bodyPr vert="horz" wrap="square" lIns="0" tIns="12700" rIns="0" bIns="0" rtlCol="0">
            <a:spAutoFit/>
          </a:bodyPr>
          <a:lstStyle/>
          <a:p>
            <a:pPr marL="12700">
              <a:lnSpc>
                <a:spcPct val="100000"/>
              </a:lnSpc>
              <a:spcBef>
                <a:spcPts val="100"/>
              </a:spcBef>
            </a:pPr>
            <a:r>
              <a:rPr dirty="0" smtClean="0"/>
              <a:t>1.</a:t>
            </a:r>
            <a:r>
              <a:rPr lang="tr-TR" dirty="0" smtClean="0"/>
              <a:t>3.</a:t>
            </a:r>
            <a:r>
              <a:rPr dirty="0" smtClean="0"/>
              <a:t> </a:t>
            </a:r>
            <a:r>
              <a:rPr dirty="0"/>
              <a:t>Çevresel (periferal) </a:t>
            </a:r>
            <a:r>
              <a:rPr spc="-5" dirty="0"/>
              <a:t>sinir</a:t>
            </a:r>
            <a:r>
              <a:rPr spc="-95" dirty="0"/>
              <a:t> </a:t>
            </a:r>
            <a:r>
              <a:rPr dirty="0"/>
              <a:t>sistemi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4" name="object 3"/>
          <p:cNvSpPr>
            <a:spLocks noGrp="1" noChangeArrowheads="1"/>
          </p:cNvSpPr>
          <p:nvPr>
            <p:ph type="body" idx="1"/>
          </p:nvPr>
        </p:nvSpPr>
        <p:spPr bwMode="auto">
          <a:xfrm>
            <a:off x="915365" y="578611"/>
            <a:ext cx="10361269" cy="612698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tr-TR" dirty="0"/>
          </a:p>
        </p:txBody>
      </p:sp>
    </p:spTree>
    <p:extLst>
      <p:ext uri="{BB962C8B-B14F-4D97-AF65-F5344CB8AC3E}">
        <p14:creationId xmlns:p14="http://schemas.microsoft.com/office/powerpoint/2010/main" val="2568573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5711" y="660019"/>
            <a:ext cx="4110990" cy="574040"/>
          </a:xfrm>
          <a:prstGeom prst="rect">
            <a:avLst/>
          </a:prstGeom>
        </p:spPr>
        <p:txBody>
          <a:bodyPr vert="horz" wrap="square" lIns="0" tIns="12700" rIns="0" bIns="0" rtlCol="0">
            <a:spAutoFit/>
          </a:bodyPr>
          <a:lstStyle/>
          <a:p>
            <a:pPr marL="12700">
              <a:lnSpc>
                <a:spcPct val="100000"/>
              </a:lnSpc>
              <a:spcBef>
                <a:spcPts val="100"/>
              </a:spcBef>
            </a:pPr>
            <a:r>
              <a:rPr spc="-5" dirty="0"/>
              <a:t>Nörotransmitterler!!!</a:t>
            </a:r>
          </a:p>
        </p:txBody>
      </p:sp>
      <p:sp>
        <p:nvSpPr>
          <p:cNvPr id="3" name="object 3"/>
          <p:cNvSpPr txBox="1"/>
          <p:nvPr/>
        </p:nvSpPr>
        <p:spPr>
          <a:xfrm>
            <a:off x="917244" y="1648790"/>
            <a:ext cx="10131756" cy="320601"/>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000" spc="-5" dirty="0">
                <a:latin typeface="Times New Roman"/>
                <a:cs typeface="Times New Roman"/>
              </a:rPr>
              <a:t>Nöronlarımız arasındaki </a:t>
            </a:r>
            <a:r>
              <a:rPr sz="2000" dirty="0">
                <a:latin typeface="Times New Roman"/>
                <a:cs typeface="Times New Roman"/>
              </a:rPr>
              <a:t>sinirsel </a:t>
            </a:r>
            <a:r>
              <a:rPr sz="2000" spc="-5" dirty="0" err="1">
                <a:latin typeface="Times New Roman"/>
                <a:cs typeface="Times New Roman"/>
              </a:rPr>
              <a:t>iletim</a:t>
            </a:r>
            <a:r>
              <a:rPr sz="2000" spc="280" dirty="0">
                <a:latin typeface="Times New Roman"/>
                <a:cs typeface="Times New Roman"/>
              </a:rPr>
              <a:t> </a:t>
            </a:r>
            <a:r>
              <a:rPr sz="2000" spc="-10" dirty="0" err="1" smtClean="0">
                <a:latin typeface="Times New Roman"/>
                <a:cs typeface="Times New Roman"/>
              </a:rPr>
              <a:t>esnasında</a:t>
            </a:r>
            <a:r>
              <a:rPr lang="tr-TR" sz="2000" dirty="0">
                <a:latin typeface="Times New Roman"/>
                <a:cs typeface="Times New Roman"/>
              </a:rPr>
              <a:t> </a:t>
            </a:r>
            <a:r>
              <a:rPr sz="2000" spc="-15" dirty="0" err="1" smtClean="0">
                <a:latin typeface="Times New Roman"/>
                <a:cs typeface="Times New Roman"/>
              </a:rPr>
              <a:t>ortaya</a:t>
            </a:r>
            <a:r>
              <a:rPr sz="2000" spc="-15" dirty="0" smtClean="0">
                <a:latin typeface="Times New Roman"/>
                <a:cs typeface="Times New Roman"/>
              </a:rPr>
              <a:t> </a:t>
            </a:r>
            <a:r>
              <a:rPr sz="2000" spc="-5" dirty="0">
                <a:latin typeface="Times New Roman"/>
                <a:cs typeface="Times New Roman"/>
              </a:rPr>
              <a:t>çıkan </a:t>
            </a:r>
            <a:r>
              <a:rPr sz="2000" spc="-15" dirty="0" err="1">
                <a:latin typeface="Times New Roman"/>
                <a:cs typeface="Times New Roman"/>
              </a:rPr>
              <a:t>biyokimyasal</a:t>
            </a:r>
            <a:r>
              <a:rPr sz="2000" spc="220" dirty="0">
                <a:latin typeface="Times New Roman"/>
                <a:cs typeface="Times New Roman"/>
              </a:rPr>
              <a:t> </a:t>
            </a:r>
            <a:r>
              <a:rPr sz="2000" spc="-5" dirty="0" err="1" smtClean="0">
                <a:latin typeface="Times New Roman"/>
                <a:cs typeface="Times New Roman"/>
              </a:rPr>
              <a:t>maddeler</a:t>
            </a:r>
            <a:r>
              <a:rPr lang="tr-TR" sz="2000" spc="-5" dirty="0" smtClean="0">
                <a:latin typeface="Times New Roman"/>
                <a:cs typeface="Times New Roman"/>
              </a:rPr>
              <a:t>e denir</a:t>
            </a:r>
            <a:endParaRPr sz="2000" dirty="0">
              <a:latin typeface="Times New Roman"/>
              <a:cs typeface="Times New Roman"/>
            </a:endParaRPr>
          </a:p>
        </p:txBody>
      </p:sp>
      <p:sp>
        <p:nvSpPr>
          <p:cNvPr id="4" name="object 4"/>
          <p:cNvSpPr txBox="1"/>
          <p:nvPr/>
        </p:nvSpPr>
        <p:spPr>
          <a:xfrm>
            <a:off x="922752" y="2625290"/>
            <a:ext cx="2430145" cy="936154"/>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1300" algn="l"/>
                <a:tab pos="1436370" algn="l"/>
              </a:tabLst>
            </a:pPr>
            <a:r>
              <a:rPr sz="2000" dirty="0">
                <a:latin typeface="Times New Roman"/>
                <a:cs typeface="Times New Roman"/>
              </a:rPr>
              <a:t>G</a:t>
            </a:r>
            <a:r>
              <a:rPr sz="2000" spc="-20" dirty="0">
                <a:latin typeface="Times New Roman"/>
                <a:cs typeface="Times New Roman"/>
              </a:rPr>
              <a:t>e</a:t>
            </a:r>
            <a:r>
              <a:rPr sz="2000" dirty="0">
                <a:latin typeface="Times New Roman"/>
                <a:cs typeface="Times New Roman"/>
              </a:rPr>
              <a:t>n</a:t>
            </a:r>
            <a:r>
              <a:rPr sz="2000" spc="-15" dirty="0">
                <a:latin typeface="Times New Roman"/>
                <a:cs typeface="Times New Roman"/>
              </a:rPr>
              <a:t>e</a:t>
            </a:r>
            <a:r>
              <a:rPr sz="2000" dirty="0">
                <a:latin typeface="Times New Roman"/>
                <a:cs typeface="Times New Roman"/>
              </a:rPr>
              <a:t>l	iş</a:t>
            </a:r>
            <a:r>
              <a:rPr sz="2000" spc="5" dirty="0">
                <a:latin typeface="Times New Roman"/>
                <a:cs typeface="Times New Roman"/>
              </a:rPr>
              <a:t>l</a:t>
            </a:r>
            <a:r>
              <a:rPr sz="2000" spc="-10" dirty="0">
                <a:latin typeface="Times New Roman"/>
                <a:cs typeface="Times New Roman"/>
              </a:rPr>
              <a:t>e</a:t>
            </a:r>
            <a:r>
              <a:rPr sz="2000" dirty="0">
                <a:latin typeface="Times New Roman"/>
                <a:cs typeface="Times New Roman"/>
              </a:rPr>
              <a:t>vl</a:t>
            </a:r>
            <a:r>
              <a:rPr sz="2000" spc="-10" dirty="0">
                <a:latin typeface="Times New Roman"/>
                <a:cs typeface="Times New Roman"/>
              </a:rPr>
              <a:t>er</a:t>
            </a:r>
            <a:r>
              <a:rPr sz="2000" dirty="0">
                <a:latin typeface="Times New Roman"/>
                <a:cs typeface="Times New Roman"/>
              </a:rPr>
              <a:t>i  </a:t>
            </a:r>
            <a:r>
              <a:rPr sz="2000" spc="-5" dirty="0">
                <a:latin typeface="Times New Roman"/>
                <a:cs typeface="Times New Roman"/>
              </a:rPr>
              <a:t>taşınmayacağını  belirleme</a:t>
            </a:r>
            <a:endParaRPr sz="2000" dirty="0">
              <a:latin typeface="Times New Roman"/>
              <a:cs typeface="Times New Roman"/>
            </a:endParaRPr>
          </a:p>
        </p:txBody>
      </p:sp>
      <p:sp>
        <p:nvSpPr>
          <p:cNvPr id="5" name="object 5"/>
          <p:cNvSpPr txBox="1"/>
          <p:nvPr/>
        </p:nvSpPr>
        <p:spPr>
          <a:xfrm>
            <a:off x="3389168" y="2625290"/>
            <a:ext cx="1155065" cy="628377"/>
          </a:xfrm>
          <a:prstGeom prst="rect">
            <a:avLst/>
          </a:prstGeom>
        </p:spPr>
        <p:txBody>
          <a:bodyPr vert="horz" wrap="square" lIns="0" tIns="12700" rIns="0" bIns="0" rtlCol="0">
            <a:spAutoFit/>
          </a:bodyPr>
          <a:lstStyle/>
          <a:p>
            <a:pPr marR="66675" algn="r">
              <a:lnSpc>
                <a:spcPct val="100000"/>
              </a:lnSpc>
              <a:spcBef>
                <a:spcPts val="100"/>
              </a:spcBef>
            </a:pPr>
            <a:r>
              <a:rPr sz="2000" dirty="0">
                <a:latin typeface="Times New Roman"/>
                <a:cs typeface="Times New Roman"/>
              </a:rPr>
              <a:t>g</a:t>
            </a:r>
            <a:r>
              <a:rPr sz="2000" spc="-15" dirty="0">
                <a:latin typeface="Times New Roman"/>
                <a:cs typeface="Times New Roman"/>
              </a:rPr>
              <a:t>e</a:t>
            </a:r>
            <a:r>
              <a:rPr sz="2000" dirty="0">
                <a:latin typeface="Times New Roman"/>
                <a:cs typeface="Times New Roman"/>
              </a:rPr>
              <a:t>len</a:t>
            </a:r>
          </a:p>
          <a:p>
            <a:pPr marR="5080" algn="r">
              <a:lnSpc>
                <a:spcPct val="100000"/>
              </a:lnSpc>
              <a:spcBef>
                <a:spcPts val="5"/>
              </a:spcBef>
              <a:tabLst>
                <a:tab pos="840740" algn="l"/>
              </a:tabLst>
            </a:pPr>
            <a:r>
              <a:rPr sz="2000" dirty="0">
                <a:latin typeface="Times New Roman"/>
                <a:cs typeface="Times New Roman"/>
              </a:rPr>
              <a:t>v</a:t>
            </a:r>
            <a:r>
              <a:rPr sz="2000" spc="35" dirty="0">
                <a:latin typeface="Times New Roman"/>
                <a:cs typeface="Times New Roman"/>
              </a:rPr>
              <a:t>e</a:t>
            </a:r>
            <a:r>
              <a:rPr sz="2000" spc="-50" dirty="0">
                <a:latin typeface="Times New Roman"/>
                <a:cs typeface="Times New Roman"/>
              </a:rPr>
              <a:t>y</a:t>
            </a:r>
            <a:r>
              <a:rPr sz="2000" dirty="0">
                <a:latin typeface="Times New Roman"/>
                <a:cs typeface="Times New Roman"/>
              </a:rPr>
              <a:t>a	ne</a:t>
            </a:r>
          </a:p>
        </p:txBody>
      </p:sp>
      <p:sp>
        <p:nvSpPr>
          <p:cNvPr id="6" name="object 6"/>
          <p:cNvSpPr txBox="1"/>
          <p:nvPr/>
        </p:nvSpPr>
        <p:spPr>
          <a:xfrm>
            <a:off x="4698298" y="2667874"/>
            <a:ext cx="2403475" cy="628377"/>
          </a:xfrm>
          <a:prstGeom prst="rect">
            <a:avLst/>
          </a:prstGeom>
        </p:spPr>
        <p:txBody>
          <a:bodyPr vert="horz" wrap="square" lIns="0" tIns="12700" rIns="0" bIns="0" rtlCol="0">
            <a:spAutoFit/>
          </a:bodyPr>
          <a:lstStyle/>
          <a:p>
            <a:pPr marL="158750">
              <a:lnSpc>
                <a:spcPct val="100000"/>
              </a:lnSpc>
              <a:spcBef>
                <a:spcPts val="100"/>
              </a:spcBef>
              <a:tabLst>
                <a:tab pos="1576070" algn="l"/>
              </a:tabLst>
            </a:pPr>
            <a:r>
              <a:rPr sz="2000" dirty="0">
                <a:latin typeface="Times New Roman"/>
                <a:cs typeface="Times New Roman"/>
              </a:rPr>
              <a:t>bil</a:t>
            </a:r>
            <a:r>
              <a:rPr sz="2000" spc="-20" dirty="0">
                <a:latin typeface="Times New Roman"/>
                <a:cs typeface="Times New Roman"/>
              </a:rPr>
              <a:t>g</a:t>
            </a:r>
            <a:r>
              <a:rPr sz="2000" dirty="0">
                <a:latin typeface="Times New Roman"/>
                <a:cs typeface="Times New Roman"/>
              </a:rPr>
              <a:t>inin	taşınıp</a:t>
            </a:r>
          </a:p>
          <a:p>
            <a:pPr marL="12700">
              <a:lnSpc>
                <a:spcPct val="100000"/>
              </a:lnSpc>
              <a:spcBef>
                <a:spcPts val="5"/>
              </a:spcBef>
              <a:tabLst>
                <a:tab pos="935990" algn="l"/>
              </a:tabLst>
            </a:pPr>
            <a:r>
              <a:rPr sz="2000" dirty="0">
                <a:latin typeface="Times New Roman"/>
                <a:cs typeface="Times New Roman"/>
              </a:rPr>
              <a:t>hızda	</a:t>
            </a:r>
            <a:r>
              <a:rPr sz="2000" spc="-5" dirty="0">
                <a:latin typeface="Times New Roman"/>
                <a:cs typeface="Times New Roman"/>
              </a:rPr>
              <a:t>taşınacağını</a:t>
            </a:r>
            <a:endParaRPr sz="2000" dirty="0">
              <a:latin typeface="Times New Roman"/>
              <a:cs typeface="Times New Roman"/>
            </a:endParaRPr>
          </a:p>
        </p:txBody>
      </p:sp>
      <p:sp>
        <p:nvSpPr>
          <p:cNvPr id="7" name="object 7"/>
          <p:cNvSpPr txBox="1"/>
          <p:nvPr/>
        </p:nvSpPr>
        <p:spPr>
          <a:xfrm>
            <a:off x="900364" y="2134286"/>
            <a:ext cx="9903156" cy="320601"/>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000" spc="-5" dirty="0">
                <a:latin typeface="Times New Roman"/>
                <a:cs typeface="Times New Roman"/>
              </a:rPr>
              <a:t>Birçok ruhsal </a:t>
            </a:r>
            <a:r>
              <a:rPr sz="2000" dirty="0">
                <a:latin typeface="Times New Roman"/>
                <a:cs typeface="Times New Roman"/>
              </a:rPr>
              <a:t>bozukluk bu </a:t>
            </a:r>
            <a:r>
              <a:rPr sz="2000" spc="-5" dirty="0">
                <a:latin typeface="Times New Roman"/>
                <a:cs typeface="Times New Roman"/>
              </a:rPr>
              <a:t>maddelerin</a:t>
            </a:r>
            <a:r>
              <a:rPr sz="2000" spc="185" dirty="0">
                <a:latin typeface="Times New Roman"/>
                <a:cs typeface="Times New Roman"/>
              </a:rPr>
              <a:t> </a:t>
            </a:r>
            <a:r>
              <a:rPr sz="2000" spc="-10" dirty="0">
                <a:latin typeface="Times New Roman"/>
                <a:cs typeface="Times New Roman"/>
              </a:rPr>
              <a:t>az </a:t>
            </a:r>
            <a:r>
              <a:rPr sz="2000" spc="-25" dirty="0" err="1">
                <a:latin typeface="Times New Roman"/>
                <a:cs typeface="Times New Roman"/>
              </a:rPr>
              <a:t>ya</a:t>
            </a:r>
            <a:r>
              <a:rPr sz="2000" spc="-25" dirty="0">
                <a:latin typeface="Times New Roman"/>
                <a:cs typeface="Times New Roman"/>
              </a:rPr>
              <a:t> </a:t>
            </a:r>
            <a:r>
              <a:rPr sz="2000" spc="-5" dirty="0" smtClean="0">
                <a:latin typeface="Times New Roman"/>
                <a:cs typeface="Times New Roman"/>
              </a:rPr>
              <a:t>da</a:t>
            </a:r>
            <a:r>
              <a:rPr lang="tr-TR" sz="2000" dirty="0">
                <a:latin typeface="Times New Roman"/>
                <a:cs typeface="Times New Roman"/>
              </a:rPr>
              <a:t> </a:t>
            </a:r>
            <a:r>
              <a:rPr sz="2000" spc="-5" dirty="0" err="1" smtClean="0">
                <a:latin typeface="Times New Roman"/>
                <a:cs typeface="Times New Roman"/>
              </a:rPr>
              <a:t>çok</a:t>
            </a:r>
            <a:r>
              <a:rPr sz="2000" spc="-5" dirty="0" smtClean="0">
                <a:latin typeface="Times New Roman"/>
                <a:cs typeface="Times New Roman"/>
              </a:rPr>
              <a:t> </a:t>
            </a:r>
            <a:r>
              <a:rPr sz="2000" spc="-10" dirty="0">
                <a:latin typeface="Times New Roman"/>
                <a:cs typeface="Times New Roman"/>
              </a:rPr>
              <a:t>salınımıyla</a:t>
            </a:r>
            <a:r>
              <a:rPr sz="2000" spc="35" dirty="0">
                <a:latin typeface="Times New Roman"/>
                <a:cs typeface="Times New Roman"/>
              </a:rPr>
              <a:t> </a:t>
            </a:r>
            <a:r>
              <a:rPr sz="2000" dirty="0">
                <a:latin typeface="Times New Roman"/>
                <a:cs typeface="Times New Roman"/>
              </a:rPr>
              <a:t>ilişkili…</a:t>
            </a:r>
          </a:p>
        </p:txBody>
      </p:sp>
      <p:pic>
        <p:nvPicPr>
          <p:cNvPr id="9" name="Resim 8"/>
          <p:cNvPicPr>
            <a:picLocks noChangeAspect="1"/>
          </p:cNvPicPr>
          <p:nvPr/>
        </p:nvPicPr>
        <p:blipFill>
          <a:blip r:embed="rId2"/>
          <a:stretch>
            <a:fillRect/>
          </a:stretch>
        </p:blipFill>
        <p:spPr>
          <a:xfrm>
            <a:off x="7101773" y="3657600"/>
            <a:ext cx="4825825" cy="286277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5711" y="619709"/>
            <a:ext cx="4112260" cy="574675"/>
          </a:xfrm>
          <a:prstGeom prst="rect">
            <a:avLst/>
          </a:prstGeom>
        </p:spPr>
        <p:txBody>
          <a:bodyPr vert="horz" wrap="square" lIns="0" tIns="12700" rIns="0" bIns="0" rtlCol="0">
            <a:spAutoFit/>
          </a:bodyPr>
          <a:lstStyle/>
          <a:p>
            <a:pPr marL="12700">
              <a:lnSpc>
                <a:spcPct val="100000"/>
              </a:lnSpc>
              <a:spcBef>
                <a:spcPts val="100"/>
              </a:spcBef>
            </a:pPr>
            <a:r>
              <a:rPr spc="-5" dirty="0"/>
              <a:t>Nörotransmitterler!!!</a:t>
            </a:r>
          </a:p>
        </p:txBody>
      </p:sp>
      <p:sp>
        <p:nvSpPr>
          <p:cNvPr id="3" name="object 3"/>
          <p:cNvSpPr txBox="1"/>
          <p:nvPr/>
        </p:nvSpPr>
        <p:spPr>
          <a:xfrm>
            <a:off x="917244" y="1470101"/>
            <a:ext cx="10741356" cy="4138312"/>
          </a:xfrm>
          <a:prstGeom prst="rect">
            <a:avLst/>
          </a:prstGeom>
        </p:spPr>
        <p:txBody>
          <a:bodyPr vert="horz" wrap="square" lIns="0" tIns="13970" rIns="0" bIns="0" rtlCol="0">
            <a:spAutoFit/>
          </a:bodyPr>
          <a:lstStyle/>
          <a:p>
            <a:pPr marL="12700">
              <a:lnSpc>
                <a:spcPct val="100000"/>
              </a:lnSpc>
              <a:spcBef>
                <a:spcPts val="110"/>
              </a:spcBef>
            </a:pPr>
            <a:r>
              <a:rPr sz="2400" b="1" i="1" dirty="0" err="1" smtClean="0">
                <a:solidFill>
                  <a:srgbClr val="4471C4"/>
                </a:solidFill>
                <a:latin typeface="Times New Roman"/>
                <a:cs typeface="Times New Roman"/>
              </a:rPr>
              <a:t>Asetilkolin</a:t>
            </a:r>
            <a:endParaRPr sz="2800" dirty="0">
              <a:latin typeface="Times New Roman"/>
              <a:cs typeface="Times New Roman"/>
            </a:endParaRPr>
          </a:p>
          <a:p>
            <a:pPr marL="241300" indent="-228600">
              <a:lnSpc>
                <a:spcPct val="100000"/>
              </a:lnSpc>
              <a:buFont typeface="Arial"/>
              <a:buChar char="•"/>
              <a:tabLst>
                <a:tab pos="241300" algn="l"/>
              </a:tabLst>
            </a:pPr>
            <a:r>
              <a:rPr sz="2000" spc="-5" dirty="0">
                <a:latin typeface="Times New Roman"/>
                <a:cs typeface="Times New Roman"/>
              </a:rPr>
              <a:t>Merkezi </a:t>
            </a:r>
            <a:r>
              <a:rPr sz="2000" dirty="0">
                <a:latin typeface="Times New Roman"/>
                <a:cs typeface="Times New Roman"/>
              </a:rPr>
              <a:t>ve </a:t>
            </a:r>
            <a:r>
              <a:rPr sz="2000" spc="-10" dirty="0">
                <a:latin typeface="Times New Roman"/>
                <a:cs typeface="Times New Roman"/>
              </a:rPr>
              <a:t>çevresel </a:t>
            </a:r>
            <a:r>
              <a:rPr sz="2000" dirty="0">
                <a:latin typeface="Times New Roman"/>
                <a:cs typeface="Times New Roman"/>
              </a:rPr>
              <a:t>sinir sisteminde</a:t>
            </a:r>
            <a:r>
              <a:rPr sz="2000" spc="10" dirty="0">
                <a:latin typeface="Times New Roman"/>
                <a:cs typeface="Times New Roman"/>
              </a:rPr>
              <a:t> </a:t>
            </a:r>
            <a:r>
              <a:rPr sz="2000" spc="-5" dirty="0">
                <a:latin typeface="Times New Roman"/>
                <a:cs typeface="Times New Roman"/>
              </a:rPr>
              <a:t>bulunurlar…</a:t>
            </a:r>
            <a:endParaRPr sz="2000" dirty="0">
              <a:latin typeface="Times New Roman"/>
              <a:cs typeface="Times New Roman"/>
            </a:endParaRPr>
          </a:p>
          <a:p>
            <a:pPr marL="241300" indent="-228600">
              <a:lnSpc>
                <a:spcPct val="100000"/>
              </a:lnSpc>
              <a:buFont typeface="Arial"/>
              <a:buChar char="•"/>
              <a:tabLst>
                <a:tab pos="241300" algn="l"/>
              </a:tabLst>
            </a:pPr>
            <a:r>
              <a:rPr sz="2000" dirty="0">
                <a:latin typeface="Times New Roman"/>
                <a:cs typeface="Times New Roman"/>
              </a:rPr>
              <a:t>Motor </a:t>
            </a:r>
            <a:r>
              <a:rPr sz="2000" spc="-5" dirty="0">
                <a:latin typeface="Times New Roman"/>
                <a:cs typeface="Times New Roman"/>
              </a:rPr>
              <a:t>nöronlar üzerinde </a:t>
            </a:r>
            <a:r>
              <a:rPr sz="2000" spc="-15" dirty="0">
                <a:latin typeface="Times New Roman"/>
                <a:cs typeface="Times New Roman"/>
              </a:rPr>
              <a:t>uyarıcı</a:t>
            </a:r>
            <a:r>
              <a:rPr sz="2000" spc="45" dirty="0">
                <a:latin typeface="Times New Roman"/>
                <a:cs typeface="Times New Roman"/>
              </a:rPr>
              <a:t> </a:t>
            </a:r>
            <a:r>
              <a:rPr sz="2000" spc="-5" dirty="0">
                <a:latin typeface="Times New Roman"/>
                <a:cs typeface="Times New Roman"/>
              </a:rPr>
              <a:t>etkiler…</a:t>
            </a:r>
            <a:endParaRPr sz="2000" dirty="0">
              <a:latin typeface="Times New Roman"/>
              <a:cs typeface="Times New Roman"/>
            </a:endParaRPr>
          </a:p>
          <a:p>
            <a:pPr marL="241300" indent="-228600">
              <a:lnSpc>
                <a:spcPct val="100000"/>
              </a:lnSpc>
              <a:spcBef>
                <a:spcPts val="5"/>
              </a:spcBef>
              <a:buFont typeface="Arial"/>
              <a:buChar char="•"/>
              <a:tabLst>
                <a:tab pos="241300" algn="l"/>
              </a:tabLst>
            </a:pPr>
            <a:r>
              <a:rPr lang="tr-TR" sz="2000" spc="-5" dirty="0" smtClean="0">
                <a:latin typeface="Times New Roman"/>
                <a:cs typeface="Times New Roman"/>
              </a:rPr>
              <a:t>Bellek ve öğrenme (</a:t>
            </a:r>
            <a:r>
              <a:rPr sz="2000" spc="-5" dirty="0" smtClean="0">
                <a:latin typeface="Times New Roman"/>
                <a:cs typeface="Times New Roman"/>
              </a:rPr>
              <a:t>Alzheimer!</a:t>
            </a:r>
            <a:r>
              <a:rPr lang="tr-TR" sz="2000" spc="-5" dirty="0" smtClean="0">
                <a:latin typeface="Times New Roman"/>
                <a:cs typeface="Times New Roman"/>
              </a:rPr>
              <a:t>)</a:t>
            </a:r>
            <a:endParaRPr sz="2000" dirty="0">
              <a:latin typeface="Times New Roman"/>
              <a:cs typeface="Times New Roman"/>
            </a:endParaRPr>
          </a:p>
          <a:p>
            <a:pPr marL="12700">
              <a:lnSpc>
                <a:spcPct val="100000"/>
              </a:lnSpc>
              <a:spcBef>
                <a:spcPts val="5"/>
              </a:spcBef>
              <a:tabLst>
                <a:tab pos="241300" algn="l"/>
              </a:tabLst>
            </a:pPr>
            <a:endParaRPr lang="tr-TR" sz="2000" spc="-5" dirty="0" smtClean="0">
              <a:latin typeface="Times New Roman"/>
              <a:cs typeface="Times New Roman"/>
            </a:endParaRPr>
          </a:p>
          <a:p>
            <a:pPr marL="241300" indent="-228600">
              <a:spcBef>
                <a:spcPts val="5"/>
              </a:spcBef>
              <a:buFont typeface="Arial"/>
              <a:buChar char="•"/>
              <a:tabLst>
                <a:tab pos="241300" algn="l"/>
              </a:tabLst>
            </a:pPr>
            <a:r>
              <a:rPr lang="tr-TR" sz="2400" b="1" i="1" dirty="0" err="1">
                <a:solidFill>
                  <a:srgbClr val="4471C4"/>
                </a:solidFill>
                <a:latin typeface="Times New Roman"/>
                <a:cs typeface="Times New Roman"/>
              </a:rPr>
              <a:t>Seratonin</a:t>
            </a:r>
            <a:r>
              <a:rPr lang="tr-TR" sz="2400" b="1" i="1" dirty="0">
                <a:solidFill>
                  <a:srgbClr val="4471C4"/>
                </a:solidFill>
                <a:latin typeface="Times New Roman"/>
                <a:cs typeface="Times New Roman"/>
              </a:rPr>
              <a:t> (5-HT)</a:t>
            </a:r>
          </a:p>
          <a:p>
            <a:pPr marL="241300" indent="-228600">
              <a:lnSpc>
                <a:spcPct val="100000"/>
              </a:lnSpc>
              <a:spcBef>
                <a:spcPts val="5"/>
              </a:spcBef>
              <a:buFont typeface="Arial"/>
              <a:buChar char="•"/>
              <a:tabLst>
                <a:tab pos="241300" algn="l"/>
              </a:tabLst>
            </a:pPr>
            <a:r>
              <a:rPr lang="tr-TR" sz="2000" spc="-5" dirty="0">
                <a:latin typeface="Times New Roman"/>
                <a:cs typeface="Times New Roman"/>
              </a:rPr>
              <a:t>Uyku/uyanıklık </a:t>
            </a:r>
          </a:p>
          <a:p>
            <a:pPr marL="241300" indent="-228600">
              <a:lnSpc>
                <a:spcPct val="100000"/>
              </a:lnSpc>
              <a:spcBef>
                <a:spcPts val="5"/>
              </a:spcBef>
              <a:buFont typeface="Arial"/>
              <a:buChar char="•"/>
              <a:tabLst>
                <a:tab pos="241300" algn="l"/>
              </a:tabLst>
            </a:pPr>
            <a:r>
              <a:rPr lang="tr-TR" sz="2000" spc="-5" dirty="0">
                <a:latin typeface="Times New Roman"/>
                <a:cs typeface="Times New Roman"/>
              </a:rPr>
              <a:t>Duygu durum</a:t>
            </a:r>
          </a:p>
          <a:p>
            <a:pPr marL="698500" lvl="1" indent="-228600">
              <a:spcBef>
                <a:spcPts val="5"/>
              </a:spcBef>
              <a:buFont typeface="Arial"/>
              <a:buChar char="•"/>
              <a:tabLst>
                <a:tab pos="241300" algn="l"/>
              </a:tabLst>
            </a:pPr>
            <a:r>
              <a:rPr lang="tr-TR" sz="2000" spc="-5" dirty="0">
                <a:latin typeface="Times New Roman"/>
                <a:cs typeface="Times New Roman"/>
              </a:rPr>
              <a:t>Depresyon/kaygı</a:t>
            </a:r>
          </a:p>
          <a:p>
            <a:pPr marL="241300" indent="-228600">
              <a:lnSpc>
                <a:spcPct val="100000"/>
              </a:lnSpc>
              <a:spcBef>
                <a:spcPts val="5"/>
              </a:spcBef>
              <a:buFont typeface="Arial"/>
              <a:buChar char="•"/>
              <a:tabLst>
                <a:tab pos="241300" algn="l"/>
              </a:tabLst>
            </a:pPr>
            <a:r>
              <a:rPr lang="tr-TR" sz="2000" spc="-5" dirty="0">
                <a:latin typeface="Times New Roman"/>
                <a:cs typeface="Times New Roman"/>
              </a:rPr>
              <a:t>İştah</a:t>
            </a:r>
          </a:p>
          <a:p>
            <a:pPr marL="241300" indent="-228600">
              <a:lnSpc>
                <a:spcPct val="100000"/>
              </a:lnSpc>
              <a:spcBef>
                <a:spcPts val="5"/>
              </a:spcBef>
              <a:buFont typeface="Arial"/>
              <a:buChar char="•"/>
              <a:tabLst>
                <a:tab pos="241300" algn="l"/>
              </a:tabLst>
            </a:pPr>
            <a:r>
              <a:rPr lang="tr-TR" sz="2000" spc="-5" dirty="0">
                <a:latin typeface="Times New Roman"/>
                <a:cs typeface="Times New Roman"/>
              </a:rPr>
              <a:t>Ağrıya </a:t>
            </a:r>
            <a:r>
              <a:rPr lang="tr-TR" sz="2000" spc="-5" dirty="0" smtClean="0">
                <a:latin typeface="Times New Roman"/>
                <a:cs typeface="Times New Roman"/>
              </a:rPr>
              <a:t>dayanıklılık</a:t>
            </a:r>
          </a:p>
          <a:p>
            <a:pPr marL="241300" indent="-228600">
              <a:lnSpc>
                <a:spcPct val="100000"/>
              </a:lnSpc>
              <a:spcBef>
                <a:spcPts val="5"/>
              </a:spcBef>
              <a:buFont typeface="Arial"/>
              <a:buChar char="•"/>
              <a:tabLst>
                <a:tab pos="241300" algn="l"/>
              </a:tabLst>
            </a:pPr>
            <a:r>
              <a:rPr lang="tr-TR" sz="2000" spc="-5" dirty="0" smtClean="0">
                <a:latin typeface="Times New Roman"/>
                <a:cs typeface="Times New Roman"/>
              </a:rPr>
              <a:t>Dürtü</a:t>
            </a:r>
          </a:p>
          <a:p>
            <a:pPr marL="241300" indent="-228600">
              <a:lnSpc>
                <a:spcPct val="100000"/>
              </a:lnSpc>
              <a:spcBef>
                <a:spcPts val="5"/>
              </a:spcBef>
              <a:buFont typeface="Arial"/>
              <a:buChar char="•"/>
              <a:tabLst>
                <a:tab pos="241300" algn="l"/>
              </a:tabLst>
            </a:pPr>
            <a:r>
              <a:rPr lang="tr-TR" sz="2000" spc="-5" dirty="0" smtClean="0">
                <a:latin typeface="Times New Roman"/>
                <a:cs typeface="Times New Roman"/>
              </a:rPr>
              <a:t>Seksüel aktivite</a:t>
            </a:r>
            <a:endParaRPr sz="2000" spc="-5" dirty="0">
              <a:latin typeface="Times New Roman"/>
              <a:cs typeface="Times New Roman"/>
            </a:endParaRPr>
          </a:p>
        </p:txBody>
      </p:sp>
      <p:pic>
        <p:nvPicPr>
          <p:cNvPr id="4" name="Resim 3"/>
          <p:cNvPicPr>
            <a:picLocks noChangeAspect="1"/>
          </p:cNvPicPr>
          <p:nvPr/>
        </p:nvPicPr>
        <p:blipFill>
          <a:blip r:embed="rId2"/>
          <a:stretch>
            <a:fillRect/>
          </a:stretch>
        </p:blipFill>
        <p:spPr>
          <a:xfrm>
            <a:off x="6858000" y="3231926"/>
            <a:ext cx="4224866" cy="237648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5711" y="619709"/>
            <a:ext cx="4112260" cy="574675"/>
          </a:xfrm>
          <a:prstGeom prst="rect">
            <a:avLst/>
          </a:prstGeom>
        </p:spPr>
        <p:txBody>
          <a:bodyPr vert="horz" wrap="square" lIns="0" tIns="12700" rIns="0" bIns="0" rtlCol="0">
            <a:spAutoFit/>
          </a:bodyPr>
          <a:lstStyle/>
          <a:p>
            <a:pPr marL="12700">
              <a:lnSpc>
                <a:spcPct val="100000"/>
              </a:lnSpc>
              <a:spcBef>
                <a:spcPts val="100"/>
              </a:spcBef>
            </a:pPr>
            <a:r>
              <a:rPr spc="-5" dirty="0"/>
              <a:t>Nörotransmitterler!!!</a:t>
            </a:r>
          </a:p>
        </p:txBody>
      </p:sp>
      <p:sp>
        <p:nvSpPr>
          <p:cNvPr id="3" name="object 3"/>
          <p:cNvSpPr txBox="1"/>
          <p:nvPr/>
        </p:nvSpPr>
        <p:spPr>
          <a:xfrm>
            <a:off x="917244" y="1308938"/>
            <a:ext cx="9826956" cy="5038559"/>
          </a:xfrm>
          <a:prstGeom prst="rect">
            <a:avLst/>
          </a:prstGeom>
        </p:spPr>
        <p:txBody>
          <a:bodyPr vert="horz" wrap="square" lIns="0" tIns="13970" rIns="0" bIns="0" rtlCol="0">
            <a:spAutoFit/>
          </a:bodyPr>
          <a:lstStyle/>
          <a:p>
            <a:pPr marL="12700">
              <a:spcBef>
                <a:spcPts val="110"/>
              </a:spcBef>
            </a:pPr>
            <a:r>
              <a:rPr lang="tr-TR" sz="2000" b="1" i="1" spc="5" dirty="0" err="1">
                <a:solidFill>
                  <a:srgbClr val="4471C4"/>
                </a:solidFill>
                <a:latin typeface="Times New Roman"/>
                <a:cs typeface="Times New Roman"/>
              </a:rPr>
              <a:t>Gaba</a:t>
            </a:r>
            <a:r>
              <a:rPr lang="tr-TR" sz="2000" b="1" i="1" spc="5" dirty="0">
                <a:solidFill>
                  <a:srgbClr val="4471C4"/>
                </a:solidFill>
                <a:latin typeface="Times New Roman"/>
                <a:cs typeface="Times New Roman"/>
              </a:rPr>
              <a:t> (gama-</a:t>
            </a:r>
            <a:r>
              <a:rPr lang="tr-TR" sz="2000" b="1" i="1" spc="5" dirty="0" err="1">
                <a:solidFill>
                  <a:srgbClr val="4471C4"/>
                </a:solidFill>
                <a:latin typeface="Times New Roman"/>
                <a:cs typeface="Times New Roman"/>
              </a:rPr>
              <a:t>aminobutrik</a:t>
            </a:r>
            <a:r>
              <a:rPr lang="tr-TR" sz="2000" b="1" i="1" spc="5" dirty="0">
                <a:solidFill>
                  <a:srgbClr val="4471C4"/>
                </a:solidFill>
                <a:latin typeface="Times New Roman"/>
                <a:cs typeface="Times New Roman"/>
              </a:rPr>
              <a:t> asit)</a:t>
            </a:r>
          </a:p>
          <a:p>
            <a:pPr marL="241300" indent="-228600">
              <a:lnSpc>
                <a:spcPct val="100000"/>
              </a:lnSpc>
              <a:buFont typeface="Arial"/>
              <a:buChar char="•"/>
              <a:tabLst>
                <a:tab pos="241300" algn="l"/>
              </a:tabLst>
            </a:pPr>
            <a:r>
              <a:rPr lang="tr-TR" sz="2000" spc="-15" dirty="0" err="1">
                <a:latin typeface="Times New Roman"/>
                <a:cs typeface="Times New Roman"/>
              </a:rPr>
              <a:t>Ketleyici</a:t>
            </a:r>
            <a:r>
              <a:rPr lang="tr-TR" sz="2000" spc="70" dirty="0">
                <a:latin typeface="Times New Roman"/>
                <a:cs typeface="Times New Roman"/>
              </a:rPr>
              <a:t> </a:t>
            </a:r>
            <a:r>
              <a:rPr lang="tr-TR" sz="2000" dirty="0">
                <a:latin typeface="Times New Roman"/>
                <a:cs typeface="Times New Roman"/>
              </a:rPr>
              <a:t>özellik…</a:t>
            </a:r>
          </a:p>
          <a:p>
            <a:pPr marL="241300" indent="-228600">
              <a:lnSpc>
                <a:spcPct val="100000"/>
              </a:lnSpc>
              <a:spcBef>
                <a:spcPts val="5"/>
              </a:spcBef>
              <a:buFont typeface="Arial"/>
              <a:buChar char="•"/>
              <a:tabLst>
                <a:tab pos="241300" algn="l"/>
              </a:tabLst>
            </a:pPr>
            <a:r>
              <a:rPr lang="tr-TR" sz="2000" spc="-15" dirty="0">
                <a:latin typeface="Times New Roman"/>
                <a:cs typeface="Times New Roman"/>
              </a:rPr>
              <a:t>Seviyesi </a:t>
            </a:r>
            <a:r>
              <a:rPr lang="tr-TR" sz="2000" spc="-5" dirty="0">
                <a:latin typeface="Times New Roman"/>
                <a:cs typeface="Times New Roman"/>
              </a:rPr>
              <a:t>düştüğünde </a:t>
            </a:r>
            <a:r>
              <a:rPr lang="tr-TR" sz="2000" spc="-25" dirty="0">
                <a:latin typeface="Times New Roman"/>
                <a:cs typeface="Times New Roman"/>
              </a:rPr>
              <a:t>kaygı </a:t>
            </a:r>
            <a:r>
              <a:rPr lang="tr-TR" sz="2000" dirty="0">
                <a:latin typeface="Times New Roman"/>
                <a:cs typeface="Times New Roman"/>
              </a:rPr>
              <a:t>bozuklukları, </a:t>
            </a:r>
            <a:r>
              <a:rPr lang="tr-TR" sz="2000" spc="-15" dirty="0">
                <a:latin typeface="Times New Roman"/>
                <a:cs typeface="Times New Roman"/>
              </a:rPr>
              <a:t>depresyon </a:t>
            </a:r>
            <a:r>
              <a:rPr lang="tr-TR" sz="2000" spc="-10" dirty="0">
                <a:latin typeface="Times New Roman"/>
                <a:cs typeface="Times New Roman"/>
              </a:rPr>
              <a:t>gibi</a:t>
            </a:r>
            <a:r>
              <a:rPr lang="tr-TR" sz="2000" spc="360" dirty="0">
                <a:latin typeface="Times New Roman"/>
                <a:cs typeface="Times New Roman"/>
              </a:rPr>
              <a:t> </a:t>
            </a:r>
            <a:r>
              <a:rPr lang="tr-TR" sz="2000" spc="-5" dirty="0">
                <a:latin typeface="Times New Roman"/>
                <a:cs typeface="Times New Roman"/>
              </a:rPr>
              <a:t>hastalıklar…</a:t>
            </a:r>
          </a:p>
          <a:p>
            <a:pPr marL="12700">
              <a:lnSpc>
                <a:spcPct val="100000"/>
              </a:lnSpc>
              <a:spcBef>
                <a:spcPts val="110"/>
              </a:spcBef>
            </a:pPr>
            <a:endParaRPr lang="tr-TR" sz="2000" b="1" i="1" spc="5" dirty="0" smtClean="0">
              <a:solidFill>
                <a:srgbClr val="4471C4"/>
              </a:solidFill>
              <a:latin typeface="Times New Roman"/>
              <a:cs typeface="Times New Roman"/>
            </a:endParaRPr>
          </a:p>
          <a:p>
            <a:pPr marL="12700">
              <a:lnSpc>
                <a:spcPct val="100000"/>
              </a:lnSpc>
              <a:spcBef>
                <a:spcPts val="110"/>
              </a:spcBef>
            </a:pPr>
            <a:r>
              <a:rPr sz="2000" b="1" i="1" spc="5" dirty="0" err="1" smtClean="0">
                <a:solidFill>
                  <a:srgbClr val="4471C4"/>
                </a:solidFill>
                <a:latin typeface="Times New Roman"/>
                <a:cs typeface="Times New Roman"/>
              </a:rPr>
              <a:t>Glutamat</a:t>
            </a:r>
            <a:endParaRPr sz="2400" dirty="0">
              <a:latin typeface="Times New Roman"/>
              <a:cs typeface="Times New Roman"/>
            </a:endParaRPr>
          </a:p>
          <a:p>
            <a:pPr marL="241300" indent="-228600">
              <a:lnSpc>
                <a:spcPct val="100000"/>
              </a:lnSpc>
              <a:buFont typeface="Arial"/>
              <a:buChar char="•"/>
              <a:tabLst>
                <a:tab pos="241300" algn="l"/>
              </a:tabLst>
            </a:pPr>
            <a:r>
              <a:rPr spc="-15" dirty="0">
                <a:latin typeface="Times New Roman"/>
                <a:cs typeface="Times New Roman"/>
              </a:rPr>
              <a:t>Uyarıcı</a:t>
            </a:r>
            <a:r>
              <a:rPr spc="65" dirty="0">
                <a:latin typeface="Times New Roman"/>
                <a:cs typeface="Times New Roman"/>
              </a:rPr>
              <a:t> </a:t>
            </a:r>
            <a:r>
              <a:rPr dirty="0">
                <a:latin typeface="Times New Roman"/>
                <a:cs typeface="Times New Roman"/>
              </a:rPr>
              <a:t>özellik…</a:t>
            </a:r>
          </a:p>
          <a:p>
            <a:pPr marL="241300" indent="-228600">
              <a:lnSpc>
                <a:spcPct val="100000"/>
              </a:lnSpc>
              <a:spcBef>
                <a:spcPts val="5"/>
              </a:spcBef>
              <a:buFont typeface="Arial"/>
              <a:buChar char="•"/>
              <a:tabLst>
                <a:tab pos="241300" algn="l"/>
              </a:tabLst>
            </a:pPr>
            <a:r>
              <a:rPr spc="-15" dirty="0">
                <a:latin typeface="Times New Roman"/>
                <a:cs typeface="Times New Roman"/>
              </a:rPr>
              <a:t>Duygusal tepkiler, </a:t>
            </a:r>
            <a:r>
              <a:rPr spc="-10" dirty="0">
                <a:latin typeface="Times New Roman"/>
                <a:cs typeface="Times New Roman"/>
              </a:rPr>
              <a:t>öğrenme </a:t>
            </a:r>
            <a:r>
              <a:rPr dirty="0">
                <a:latin typeface="Times New Roman"/>
                <a:cs typeface="Times New Roman"/>
              </a:rPr>
              <a:t>ve </a:t>
            </a:r>
            <a:r>
              <a:rPr spc="-5" dirty="0">
                <a:latin typeface="Times New Roman"/>
                <a:cs typeface="Times New Roman"/>
              </a:rPr>
              <a:t>hafızanın </a:t>
            </a:r>
            <a:r>
              <a:rPr spc="-10" dirty="0">
                <a:latin typeface="Times New Roman"/>
                <a:cs typeface="Times New Roman"/>
              </a:rPr>
              <a:t>işleyişinde </a:t>
            </a:r>
            <a:r>
              <a:rPr dirty="0">
                <a:latin typeface="Times New Roman"/>
                <a:cs typeface="Times New Roman"/>
              </a:rPr>
              <a:t>kritik</a:t>
            </a:r>
            <a:r>
              <a:rPr spc="225" dirty="0">
                <a:latin typeface="Times New Roman"/>
                <a:cs typeface="Times New Roman"/>
              </a:rPr>
              <a:t> </a:t>
            </a:r>
            <a:r>
              <a:rPr spc="-5" dirty="0">
                <a:latin typeface="Times New Roman"/>
                <a:cs typeface="Times New Roman"/>
              </a:rPr>
              <a:t>rol…</a:t>
            </a:r>
            <a:endParaRPr dirty="0">
              <a:latin typeface="Times New Roman"/>
              <a:cs typeface="Times New Roman"/>
            </a:endParaRPr>
          </a:p>
          <a:p>
            <a:pPr>
              <a:lnSpc>
                <a:spcPct val="100000"/>
              </a:lnSpc>
              <a:spcBef>
                <a:spcPts val="50"/>
              </a:spcBef>
              <a:buFont typeface="Arial"/>
              <a:buChar char="•"/>
            </a:pPr>
            <a:endParaRPr sz="2000" dirty="0">
              <a:latin typeface="Times New Roman"/>
              <a:cs typeface="Times New Roman"/>
            </a:endParaRPr>
          </a:p>
          <a:p>
            <a:pPr marL="12700">
              <a:lnSpc>
                <a:spcPct val="100000"/>
              </a:lnSpc>
            </a:pPr>
            <a:r>
              <a:rPr sz="2000" b="1" i="1" spc="5" dirty="0" err="1" smtClean="0">
                <a:solidFill>
                  <a:srgbClr val="4471C4"/>
                </a:solidFill>
                <a:latin typeface="Times New Roman"/>
                <a:cs typeface="Times New Roman"/>
              </a:rPr>
              <a:t>Endorfin</a:t>
            </a:r>
            <a:endParaRPr sz="2400" dirty="0">
              <a:latin typeface="Times New Roman"/>
              <a:cs typeface="Times New Roman"/>
            </a:endParaRPr>
          </a:p>
          <a:p>
            <a:pPr marL="241300" indent="-228600">
              <a:lnSpc>
                <a:spcPct val="100000"/>
              </a:lnSpc>
              <a:buFont typeface="Arial"/>
              <a:buChar char="•"/>
              <a:tabLst>
                <a:tab pos="241300" algn="l"/>
              </a:tabLst>
            </a:pPr>
            <a:r>
              <a:rPr spc="-20" dirty="0">
                <a:latin typeface="Times New Roman"/>
                <a:cs typeface="Times New Roman"/>
              </a:rPr>
              <a:t>Kaygı, </a:t>
            </a:r>
            <a:r>
              <a:rPr spc="-5" dirty="0">
                <a:latin typeface="Times New Roman"/>
                <a:cs typeface="Times New Roman"/>
              </a:rPr>
              <a:t>korku, </a:t>
            </a:r>
            <a:r>
              <a:rPr spc="-15" dirty="0">
                <a:latin typeface="Times New Roman"/>
                <a:cs typeface="Times New Roman"/>
              </a:rPr>
              <a:t>gerginlik, </a:t>
            </a:r>
            <a:r>
              <a:rPr spc="-10" dirty="0">
                <a:latin typeface="Times New Roman"/>
                <a:cs typeface="Times New Roman"/>
              </a:rPr>
              <a:t>acı </a:t>
            </a:r>
            <a:r>
              <a:rPr spc="-5" dirty="0">
                <a:latin typeface="Times New Roman"/>
                <a:cs typeface="Times New Roman"/>
              </a:rPr>
              <a:t>ve </a:t>
            </a:r>
            <a:r>
              <a:rPr spc="-10" dirty="0">
                <a:latin typeface="Times New Roman"/>
                <a:cs typeface="Times New Roman"/>
              </a:rPr>
              <a:t>ağrının </a:t>
            </a:r>
            <a:r>
              <a:rPr dirty="0">
                <a:latin typeface="Times New Roman"/>
                <a:cs typeface="Times New Roman"/>
              </a:rPr>
              <a:t>kontrolünü </a:t>
            </a:r>
            <a:r>
              <a:rPr spc="-5" dirty="0">
                <a:latin typeface="Times New Roman"/>
                <a:cs typeface="Times New Roman"/>
              </a:rPr>
              <a:t>sağlama</a:t>
            </a:r>
            <a:r>
              <a:rPr spc="245" dirty="0">
                <a:latin typeface="Times New Roman"/>
                <a:cs typeface="Times New Roman"/>
              </a:rPr>
              <a:t> </a:t>
            </a:r>
            <a:r>
              <a:rPr dirty="0">
                <a:latin typeface="Times New Roman"/>
                <a:cs typeface="Times New Roman"/>
              </a:rPr>
              <a:t>işlevi…</a:t>
            </a:r>
          </a:p>
          <a:p>
            <a:pPr marL="241300" indent="-228600">
              <a:lnSpc>
                <a:spcPct val="100000"/>
              </a:lnSpc>
              <a:spcBef>
                <a:spcPts val="5"/>
              </a:spcBef>
              <a:buFont typeface="Arial"/>
              <a:buChar char="•"/>
              <a:tabLst>
                <a:tab pos="241300" algn="l"/>
              </a:tabLst>
            </a:pPr>
            <a:r>
              <a:rPr spc="-15" dirty="0" err="1">
                <a:latin typeface="Times New Roman"/>
                <a:cs typeface="Times New Roman"/>
              </a:rPr>
              <a:t>Ketleyici</a:t>
            </a:r>
            <a:r>
              <a:rPr spc="70" dirty="0">
                <a:latin typeface="Times New Roman"/>
                <a:cs typeface="Times New Roman"/>
              </a:rPr>
              <a:t> </a:t>
            </a:r>
            <a:r>
              <a:rPr dirty="0" err="1" smtClean="0">
                <a:latin typeface="Times New Roman"/>
                <a:cs typeface="Times New Roman"/>
              </a:rPr>
              <a:t>özellik</a:t>
            </a:r>
            <a:r>
              <a:rPr lang="tr-TR" dirty="0" smtClean="0">
                <a:latin typeface="Times New Roman"/>
                <a:cs typeface="Times New Roman"/>
              </a:rPr>
              <a:t>.</a:t>
            </a:r>
          </a:p>
          <a:p>
            <a:pPr marL="241300" indent="-228600">
              <a:lnSpc>
                <a:spcPct val="100000"/>
              </a:lnSpc>
              <a:spcBef>
                <a:spcPts val="5"/>
              </a:spcBef>
              <a:buFont typeface="Arial"/>
              <a:buChar char="•"/>
              <a:tabLst>
                <a:tab pos="241300" algn="l"/>
              </a:tabLst>
            </a:pPr>
            <a:endParaRPr lang="tr-TR" dirty="0">
              <a:latin typeface="Times New Roman"/>
              <a:cs typeface="Times New Roman"/>
            </a:endParaRPr>
          </a:p>
          <a:p>
            <a:pPr marL="12700">
              <a:spcBef>
                <a:spcPts val="5"/>
              </a:spcBef>
              <a:tabLst>
                <a:tab pos="241300" algn="l"/>
              </a:tabLst>
            </a:pPr>
            <a:r>
              <a:rPr lang="tr-TR" b="1" i="1" spc="5" dirty="0" err="1" smtClean="0">
                <a:solidFill>
                  <a:srgbClr val="4471C4"/>
                </a:solidFill>
                <a:latin typeface="Times New Roman"/>
                <a:cs typeface="Times New Roman"/>
              </a:rPr>
              <a:t>Dopamin</a:t>
            </a:r>
            <a:endParaRPr lang="tr-TR" b="1" i="1" spc="5" dirty="0" smtClean="0">
              <a:solidFill>
                <a:srgbClr val="4471C4"/>
              </a:solidFill>
              <a:latin typeface="Times New Roman"/>
              <a:cs typeface="Times New Roman"/>
            </a:endParaRPr>
          </a:p>
          <a:p>
            <a:pPr marL="355600" indent="-342900">
              <a:spcBef>
                <a:spcPts val="5"/>
              </a:spcBef>
              <a:buFont typeface="Arial" panose="020B0604020202020204" pitchFamily="34" charset="0"/>
              <a:buChar char="•"/>
              <a:tabLst>
                <a:tab pos="241300" algn="l"/>
              </a:tabLst>
            </a:pPr>
            <a:r>
              <a:rPr lang="tr-TR" spc="-5" dirty="0">
                <a:latin typeface="Times New Roman"/>
                <a:cs typeface="Times New Roman"/>
              </a:rPr>
              <a:t>Ödüllendirme sistemi (haz alma</a:t>
            </a:r>
            <a:r>
              <a:rPr lang="tr-TR" spc="-5" dirty="0" smtClean="0">
                <a:latin typeface="Times New Roman"/>
                <a:cs typeface="Times New Roman"/>
              </a:rPr>
              <a:t>)</a:t>
            </a:r>
          </a:p>
          <a:p>
            <a:pPr marL="812800" lvl="1" indent="-342900">
              <a:spcBef>
                <a:spcPts val="5"/>
              </a:spcBef>
              <a:buFont typeface="Arial" panose="020B0604020202020204" pitchFamily="34" charset="0"/>
              <a:buChar char="•"/>
              <a:tabLst>
                <a:tab pos="241300" algn="l"/>
              </a:tabLst>
            </a:pPr>
            <a:r>
              <a:rPr lang="tr-TR" spc="-5" dirty="0" smtClean="0">
                <a:latin typeface="Times New Roman"/>
                <a:cs typeface="Times New Roman"/>
              </a:rPr>
              <a:t>Hoşa giden her aktivite artırır.</a:t>
            </a:r>
          </a:p>
          <a:p>
            <a:pPr marL="355600" indent="-342900">
              <a:spcBef>
                <a:spcPts val="5"/>
              </a:spcBef>
              <a:buFont typeface="Arial" panose="020B0604020202020204" pitchFamily="34" charset="0"/>
              <a:buChar char="•"/>
              <a:tabLst>
                <a:tab pos="241300" algn="l"/>
              </a:tabLst>
            </a:pPr>
            <a:r>
              <a:rPr lang="tr-TR" spc="-5" dirty="0" smtClean="0">
                <a:latin typeface="Times New Roman"/>
                <a:cs typeface="Times New Roman"/>
              </a:rPr>
              <a:t>Depresyon ve Mani </a:t>
            </a:r>
          </a:p>
          <a:p>
            <a:pPr marL="355600" indent="-342900">
              <a:spcBef>
                <a:spcPts val="5"/>
              </a:spcBef>
              <a:buFont typeface="Arial" panose="020B0604020202020204" pitchFamily="34" charset="0"/>
              <a:buChar char="•"/>
              <a:tabLst>
                <a:tab pos="241300" algn="l"/>
              </a:tabLst>
            </a:pPr>
            <a:endParaRPr lang="tr-TR" spc="-5" dirty="0">
              <a:latin typeface="Times New Roman"/>
              <a:cs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3970">
              <a:lnSpc>
                <a:spcPct val="100000"/>
              </a:lnSpc>
              <a:spcBef>
                <a:spcPts val="100"/>
              </a:spcBef>
            </a:pPr>
            <a:r>
              <a:rPr dirty="0"/>
              <a:t>Be</a:t>
            </a:r>
            <a:r>
              <a:rPr spc="10" dirty="0"/>
              <a:t>y</a:t>
            </a:r>
            <a:r>
              <a:rPr dirty="0"/>
              <a:t>in</a:t>
            </a:r>
          </a:p>
        </p:txBody>
      </p:sp>
      <p:sp>
        <p:nvSpPr>
          <p:cNvPr id="3" name="object 3"/>
          <p:cNvSpPr txBox="1"/>
          <p:nvPr/>
        </p:nvSpPr>
        <p:spPr>
          <a:xfrm>
            <a:off x="917244" y="1532001"/>
            <a:ext cx="10358755" cy="757555"/>
          </a:xfrm>
          <a:prstGeom prst="rect">
            <a:avLst/>
          </a:prstGeom>
        </p:spPr>
        <p:txBody>
          <a:bodyPr vert="horz" wrap="square" lIns="0" tIns="12700" rIns="0" bIns="0" rtlCol="0">
            <a:spAutoFit/>
          </a:bodyPr>
          <a:lstStyle/>
          <a:p>
            <a:pPr marL="12700" marR="5080">
              <a:lnSpc>
                <a:spcPct val="100000"/>
              </a:lnSpc>
              <a:spcBef>
                <a:spcPts val="100"/>
              </a:spcBef>
            </a:pPr>
            <a:r>
              <a:rPr sz="2400" spc="-5" dirty="0">
                <a:solidFill>
                  <a:srgbClr val="333333"/>
                </a:solidFill>
                <a:latin typeface="Times New Roman"/>
                <a:cs typeface="Times New Roman"/>
              </a:rPr>
              <a:t>“Ruhun nadide </a:t>
            </a:r>
            <a:r>
              <a:rPr sz="2400" dirty="0">
                <a:solidFill>
                  <a:srgbClr val="333333"/>
                </a:solidFill>
                <a:latin typeface="Times New Roman"/>
                <a:cs typeface="Times New Roman"/>
              </a:rPr>
              <a:t>kumaşı, </a:t>
            </a:r>
            <a:r>
              <a:rPr sz="2400" spc="-10" dirty="0">
                <a:solidFill>
                  <a:srgbClr val="333333"/>
                </a:solidFill>
                <a:latin typeface="Times New Roman"/>
                <a:cs typeface="Times New Roman"/>
              </a:rPr>
              <a:t>beynin </a:t>
            </a:r>
            <a:r>
              <a:rPr sz="2400" dirty="0">
                <a:solidFill>
                  <a:srgbClr val="333333"/>
                </a:solidFill>
                <a:latin typeface="Times New Roman"/>
                <a:cs typeface="Times New Roman"/>
              </a:rPr>
              <a:t>sinir </a:t>
            </a:r>
            <a:r>
              <a:rPr sz="2400" spc="-5" dirty="0">
                <a:solidFill>
                  <a:srgbClr val="333333"/>
                </a:solidFill>
                <a:latin typeface="Times New Roman"/>
                <a:cs typeface="Times New Roman"/>
              </a:rPr>
              <a:t>iplikçikleriyle </a:t>
            </a:r>
            <a:r>
              <a:rPr sz="2400" dirty="0">
                <a:solidFill>
                  <a:srgbClr val="333333"/>
                </a:solidFill>
                <a:latin typeface="Times New Roman"/>
                <a:cs typeface="Times New Roman"/>
              </a:rPr>
              <a:t>dokunmuş </a:t>
            </a:r>
            <a:r>
              <a:rPr sz="2400" spc="-5" dirty="0">
                <a:solidFill>
                  <a:srgbClr val="333333"/>
                </a:solidFill>
                <a:latin typeface="Times New Roman"/>
                <a:cs typeface="Times New Roman"/>
              </a:rPr>
              <a:t>olarak </a:t>
            </a:r>
            <a:r>
              <a:rPr sz="2400" spc="-15" dirty="0">
                <a:solidFill>
                  <a:srgbClr val="333333"/>
                </a:solidFill>
                <a:latin typeface="Times New Roman"/>
                <a:cs typeface="Times New Roman"/>
              </a:rPr>
              <a:t>durmaktadır.”  </a:t>
            </a:r>
            <a:r>
              <a:rPr sz="2400" spc="-30" dirty="0">
                <a:solidFill>
                  <a:srgbClr val="333333"/>
                </a:solidFill>
                <a:latin typeface="Times New Roman"/>
                <a:cs typeface="Times New Roman"/>
              </a:rPr>
              <a:t>(Vertosick)</a:t>
            </a:r>
            <a:endParaRPr sz="2400">
              <a:latin typeface="Times New Roman"/>
              <a:cs typeface="Times New Roman"/>
            </a:endParaRPr>
          </a:p>
        </p:txBody>
      </p:sp>
      <p:sp>
        <p:nvSpPr>
          <p:cNvPr id="4" name="object 4"/>
          <p:cNvSpPr/>
          <p:nvPr/>
        </p:nvSpPr>
        <p:spPr>
          <a:xfrm>
            <a:off x="4660391" y="3429000"/>
            <a:ext cx="3233927" cy="20665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6819" y="509473"/>
            <a:ext cx="1120140" cy="574675"/>
          </a:xfrm>
          <a:prstGeom prst="rect">
            <a:avLst/>
          </a:prstGeom>
        </p:spPr>
        <p:txBody>
          <a:bodyPr vert="horz" wrap="square" lIns="0" tIns="12700" rIns="0" bIns="0" rtlCol="0">
            <a:spAutoFit/>
          </a:bodyPr>
          <a:lstStyle/>
          <a:p>
            <a:pPr marL="12700">
              <a:lnSpc>
                <a:spcPct val="100000"/>
              </a:lnSpc>
              <a:spcBef>
                <a:spcPts val="100"/>
              </a:spcBef>
            </a:pPr>
            <a:r>
              <a:rPr dirty="0"/>
              <a:t>Be</a:t>
            </a:r>
            <a:r>
              <a:rPr spc="10" dirty="0"/>
              <a:t>y</a:t>
            </a:r>
            <a:r>
              <a:rPr dirty="0"/>
              <a:t>in</a:t>
            </a:r>
          </a:p>
        </p:txBody>
      </p:sp>
      <p:sp>
        <p:nvSpPr>
          <p:cNvPr id="3" name="object 3"/>
          <p:cNvSpPr txBox="1"/>
          <p:nvPr/>
        </p:nvSpPr>
        <p:spPr>
          <a:xfrm>
            <a:off x="917244" y="1420825"/>
            <a:ext cx="5615305" cy="1919605"/>
          </a:xfrm>
          <a:prstGeom prst="rect">
            <a:avLst/>
          </a:prstGeom>
        </p:spPr>
        <p:txBody>
          <a:bodyPr vert="horz" wrap="square" lIns="0" tIns="13970" rIns="0" bIns="0" rtlCol="0">
            <a:spAutoFit/>
          </a:bodyPr>
          <a:lstStyle/>
          <a:p>
            <a:pPr marL="12700">
              <a:lnSpc>
                <a:spcPct val="100000"/>
              </a:lnSpc>
              <a:spcBef>
                <a:spcPts val="110"/>
              </a:spcBef>
            </a:pPr>
            <a:r>
              <a:rPr sz="2800" b="1" i="1" spc="5" dirty="0">
                <a:solidFill>
                  <a:srgbClr val="006FC0"/>
                </a:solidFill>
                <a:latin typeface="Times New Roman"/>
                <a:cs typeface="Times New Roman"/>
              </a:rPr>
              <a:t>İnsan beyninin yapısal</a:t>
            </a:r>
            <a:r>
              <a:rPr sz="2800" b="1" i="1" spc="-215" dirty="0">
                <a:solidFill>
                  <a:srgbClr val="006FC0"/>
                </a:solidFill>
                <a:latin typeface="Times New Roman"/>
                <a:cs typeface="Times New Roman"/>
              </a:rPr>
              <a:t> </a:t>
            </a:r>
            <a:r>
              <a:rPr sz="2800" b="1" i="1" dirty="0">
                <a:solidFill>
                  <a:srgbClr val="006FC0"/>
                </a:solidFill>
                <a:latin typeface="Times New Roman"/>
                <a:cs typeface="Times New Roman"/>
              </a:rPr>
              <a:t>organizasyonu</a:t>
            </a:r>
            <a:endParaRPr sz="2800">
              <a:latin typeface="Times New Roman"/>
              <a:cs typeface="Times New Roman"/>
            </a:endParaRPr>
          </a:p>
          <a:p>
            <a:pPr>
              <a:lnSpc>
                <a:spcPct val="100000"/>
              </a:lnSpc>
              <a:spcBef>
                <a:spcPts val="20"/>
              </a:spcBef>
            </a:pPr>
            <a:endParaRPr sz="2500">
              <a:latin typeface="Times New Roman"/>
              <a:cs typeface="Times New Roman"/>
            </a:endParaRPr>
          </a:p>
          <a:p>
            <a:pPr marL="317500" indent="-304800">
              <a:lnSpc>
                <a:spcPct val="100000"/>
              </a:lnSpc>
              <a:buAutoNum type="arabicPeriod"/>
              <a:tabLst>
                <a:tab pos="317500" algn="l"/>
              </a:tabLst>
            </a:pPr>
            <a:r>
              <a:rPr sz="2400" spc="-20" dirty="0">
                <a:solidFill>
                  <a:srgbClr val="333333"/>
                </a:solidFill>
                <a:latin typeface="Times New Roman"/>
                <a:cs typeface="Times New Roman"/>
              </a:rPr>
              <a:t>Beyin</a:t>
            </a:r>
            <a:r>
              <a:rPr sz="2400" spc="95" dirty="0">
                <a:solidFill>
                  <a:srgbClr val="333333"/>
                </a:solidFill>
                <a:latin typeface="Times New Roman"/>
                <a:cs typeface="Times New Roman"/>
              </a:rPr>
              <a:t> </a:t>
            </a:r>
            <a:r>
              <a:rPr sz="2400" spc="-5" dirty="0">
                <a:solidFill>
                  <a:srgbClr val="333333"/>
                </a:solidFill>
                <a:latin typeface="Times New Roman"/>
                <a:cs typeface="Times New Roman"/>
              </a:rPr>
              <a:t>sapı</a:t>
            </a:r>
            <a:endParaRPr sz="2400">
              <a:latin typeface="Times New Roman"/>
              <a:cs typeface="Times New Roman"/>
            </a:endParaRPr>
          </a:p>
          <a:p>
            <a:pPr marL="317500" indent="-304800">
              <a:lnSpc>
                <a:spcPct val="100000"/>
              </a:lnSpc>
              <a:spcBef>
                <a:spcPts val="5"/>
              </a:spcBef>
              <a:buAutoNum type="arabicPeriod"/>
              <a:tabLst>
                <a:tab pos="317500" algn="l"/>
              </a:tabLst>
            </a:pPr>
            <a:r>
              <a:rPr sz="2400" spc="-10" dirty="0">
                <a:solidFill>
                  <a:srgbClr val="333333"/>
                </a:solidFill>
                <a:latin typeface="Times New Roman"/>
                <a:cs typeface="Times New Roman"/>
              </a:rPr>
              <a:t>Limbik</a:t>
            </a:r>
            <a:r>
              <a:rPr sz="2400" spc="25" dirty="0">
                <a:solidFill>
                  <a:srgbClr val="333333"/>
                </a:solidFill>
                <a:latin typeface="Times New Roman"/>
                <a:cs typeface="Times New Roman"/>
              </a:rPr>
              <a:t> </a:t>
            </a:r>
            <a:r>
              <a:rPr sz="2400" dirty="0">
                <a:solidFill>
                  <a:srgbClr val="333333"/>
                </a:solidFill>
                <a:latin typeface="Times New Roman"/>
                <a:cs typeface="Times New Roman"/>
              </a:rPr>
              <a:t>sistem</a:t>
            </a:r>
            <a:endParaRPr sz="2400">
              <a:latin typeface="Times New Roman"/>
              <a:cs typeface="Times New Roman"/>
            </a:endParaRPr>
          </a:p>
          <a:p>
            <a:pPr marL="317500" indent="-304800">
              <a:lnSpc>
                <a:spcPct val="100000"/>
              </a:lnSpc>
              <a:buAutoNum type="arabicPeriod"/>
              <a:tabLst>
                <a:tab pos="317500" algn="l"/>
              </a:tabLst>
            </a:pPr>
            <a:r>
              <a:rPr sz="2400" spc="-5" dirty="0">
                <a:solidFill>
                  <a:srgbClr val="333333"/>
                </a:solidFill>
                <a:latin typeface="Times New Roman"/>
                <a:cs typeface="Times New Roman"/>
              </a:rPr>
              <a:t>Serebrum</a:t>
            </a:r>
            <a:endParaRPr sz="2400">
              <a:latin typeface="Times New Roman"/>
              <a:cs typeface="Times New Roman"/>
            </a:endParaRPr>
          </a:p>
        </p:txBody>
      </p:sp>
      <p:sp>
        <p:nvSpPr>
          <p:cNvPr id="4" name="object 4"/>
          <p:cNvSpPr/>
          <p:nvPr/>
        </p:nvSpPr>
        <p:spPr>
          <a:xfrm>
            <a:off x="6556247" y="1703831"/>
            <a:ext cx="5042115" cy="41208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1993900" cy="574675"/>
          </a:xfrm>
          <a:prstGeom prst="rect">
            <a:avLst/>
          </a:prstGeom>
        </p:spPr>
        <p:txBody>
          <a:bodyPr vert="horz" wrap="square" lIns="0" tIns="12700" rIns="0" bIns="0" rtlCol="0">
            <a:spAutoFit/>
          </a:bodyPr>
          <a:lstStyle/>
          <a:p>
            <a:pPr marL="12700">
              <a:lnSpc>
                <a:spcPct val="100000"/>
              </a:lnSpc>
              <a:spcBef>
                <a:spcPts val="100"/>
              </a:spcBef>
            </a:pPr>
            <a:r>
              <a:rPr dirty="0"/>
              <a:t>Beyin</a:t>
            </a:r>
            <a:r>
              <a:rPr spc="-70" dirty="0"/>
              <a:t> </a:t>
            </a:r>
            <a:r>
              <a:rPr spc="-10" dirty="0"/>
              <a:t>sapı</a:t>
            </a:r>
          </a:p>
        </p:txBody>
      </p:sp>
      <p:sp>
        <p:nvSpPr>
          <p:cNvPr id="3" name="object 3"/>
          <p:cNvSpPr txBox="1"/>
          <p:nvPr/>
        </p:nvSpPr>
        <p:spPr>
          <a:xfrm>
            <a:off x="917244" y="1539062"/>
            <a:ext cx="4942840" cy="4601210"/>
          </a:xfrm>
          <a:prstGeom prst="rect">
            <a:avLst/>
          </a:prstGeom>
        </p:spPr>
        <p:txBody>
          <a:bodyPr vert="horz" wrap="square" lIns="0" tIns="13970" rIns="0" bIns="0" rtlCol="0">
            <a:spAutoFit/>
          </a:bodyPr>
          <a:lstStyle/>
          <a:p>
            <a:pPr marL="241300" indent="-228600">
              <a:lnSpc>
                <a:spcPct val="100000"/>
              </a:lnSpc>
              <a:spcBef>
                <a:spcPts val="110"/>
              </a:spcBef>
              <a:buFont typeface="Arial"/>
              <a:buChar char="•"/>
              <a:tabLst>
                <a:tab pos="240665" algn="l"/>
                <a:tab pos="241300" algn="l"/>
              </a:tabLst>
            </a:pPr>
            <a:r>
              <a:rPr sz="2200" spc="-5" dirty="0">
                <a:solidFill>
                  <a:srgbClr val="333333"/>
                </a:solidFill>
                <a:latin typeface="Times New Roman"/>
                <a:cs typeface="Times New Roman"/>
              </a:rPr>
              <a:t>Beynin </a:t>
            </a:r>
            <a:r>
              <a:rPr sz="2200" spc="5" dirty="0">
                <a:solidFill>
                  <a:srgbClr val="333333"/>
                </a:solidFill>
                <a:latin typeface="Times New Roman"/>
                <a:cs typeface="Times New Roman"/>
              </a:rPr>
              <a:t>alt</a:t>
            </a:r>
            <a:r>
              <a:rPr sz="2200" spc="-30" dirty="0">
                <a:solidFill>
                  <a:srgbClr val="333333"/>
                </a:solidFill>
                <a:latin typeface="Times New Roman"/>
                <a:cs typeface="Times New Roman"/>
              </a:rPr>
              <a:t> </a:t>
            </a:r>
            <a:r>
              <a:rPr sz="2200" spc="-10" dirty="0">
                <a:solidFill>
                  <a:srgbClr val="333333"/>
                </a:solidFill>
                <a:latin typeface="Times New Roman"/>
                <a:cs typeface="Times New Roman"/>
              </a:rPr>
              <a:t>kısmı</a:t>
            </a:r>
            <a:endParaRPr sz="2200">
              <a:latin typeface="Times New Roman"/>
              <a:cs typeface="Times New Roman"/>
            </a:endParaRPr>
          </a:p>
          <a:p>
            <a:pPr marL="241300" indent="-228600">
              <a:lnSpc>
                <a:spcPct val="100000"/>
              </a:lnSpc>
              <a:buFont typeface="Arial"/>
              <a:buChar char="•"/>
              <a:tabLst>
                <a:tab pos="240665" algn="l"/>
                <a:tab pos="241300" algn="l"/>
                <a:tab pos="1454150" algn="l"/>
                <a:tab pos="1941830" algn="l"/>
                <a:tab pos="3372485" algn="l"/>
                <a:tab pos="4231640" algn="l"/>
              </a:tabLst>
            </a:pPr>
            <a:r>
              <a:rPr sz="2200" spc="-5" dirty="0">
                <a:solidFill>
                  <a:srgbClr val="333333"/>
                </a:solidFill>
                <a:latin typeface="Times New Roman"/>
                <a:cs typeface="Times New Roman"/>
              </a:rPr>
              <a:t>B</a:t>
            </a:r>
            <a:r>
              <a:rPr sz="2200" dirty="0">
                <a:solidFill>
                  <a:srgbClr val="333333"/>
                </a:solidFill>
                <a:latin typeface="Times New Roman"/>
                <a:cs typeface="Times New Roman"/>
              </a:rPr>
              <a:t>ede</a:t>
            </a:r>
            <a:r>
              <a:rPr sz="2200" spc="-25" dirty="0">
                <a:solidFill>
                  <a:srgbClr val="333333"/>
                </a:solidFill>
                <a:latin typeface="Times New Roman"/>
                <a:cs typeface="Times New Roman"/>
              </a:rPr>
              <a:t>n</a:t>
            </a:r>
            <a:r>
              <a:rPr sz="2200" spc="5" dirty="0">
                <a:solidFill>
                  <a:srgbClr val="333333"/>
                </a:solidFill>
                <a:latin typeface="Times New Roman"/>
                <a:cs typeface="Times New Roman"/>
              </a:rPr>
              <a:t>i</a:t>
            </a:r>
            <a:r>
              <a:rPr sz="2200" dirty="0">
                <a:solidFill>
                  <a:srgbClr val="333333"/>
                </a:solidFill>
                <a:latin typeface="Times New Roman"/>
                <a:cs typeface="Times New Roman"/>
              </a:rPr>
              <a:t>n	</a:t>
            </a:r>
            <a:r>
              <a:rPr sz="2200" spc="10" dirty="0">
                <a:solidFill>
                  <a:srgbClr val="333333"/>
                </a:solidFill>
                <a:latin typeface="Times New Roman"/>
                <a:cs typeface="Times New Roman"/>
              </a:rPr>
              <a:t>i</a:t>
            </a:r>
            <a:r>
              <a:rPr sz="2200" dirty="0">
                <a:solidFill>
                  <a:srgbClr val="333333"/>
                </a:solidFill>
                <a:latin typeface="Times New Roman"/>
                <a:cs typeface="Times New Roman"/>
              </a:rPr>
              <a:t>ç	</a:t>
            </a:r>
            <a:r>
              <a:rPr sz="2200" spc="-25" dirty="0">
                <a:solidFill>
                  <a:srgbClr val="333333"/>
                </a:solidFill>
                <a:latin typeface="Times New Roman"/>
                <a:cs typeface="Times New Roman"/>
              </a:rPr>
              <a:t>d</a:t>
            </a:r>
            <a:r>
              <a:rPr sz="2200" dirty="0">
                <a:solidFill>
                  <a:srgbClr val="333333"/>
                </a:solidFill>
                <a:latin typeface="Times New Roman"/>
                <a:cs typeface="Times New Roman"/>
              </a:rPr>
              <a:t>u</a:t>
            </a:r>
            <a:r>
              <a:rPr sz="2200" spc="5" dirty="0">
                <a:solidFill>
                  <a:srgbClr val="333333"/>
                </a:solidFill>
                <a:latin typeface="Times New Roman"/>
                <a:cs typeface="Times New Roman"/>
              </a:rPr>
              <a:t>r</a:t>
            </a:r>
            <a:r>
              <a:rPr sz="2200" dirty="0">
                <a:solidFill>
                  <a:srgbClr val="333333"/>
                </a:solidFill>
                <a:latin typeface="Times New Roman"/>
                <a:cs typeface="Times New Roman"/>
              </a:rPr>
              <a:t>u</a:t>
            </a:r>
            <a:r>
              <a:rPr sz="2200" spc="-35" dirty="0">
                <a:solidFill>
                  <a:srgbClr val="333333"/>
                </a:solidFill>
                <a:latin typeface="Times New Roman"/>
                <a:cs typeface="Times New Roman"/>
              </a:rPr>
              <a:t>m</a:t>
            </a:r>
            <a:r>
              <a:rPr sz="2200" dirty="0">
                <a:solidFill>
                  <a:srgbClr val="333333"/>
                </a:solidFill>
                <a:latin typeface="Times New Roman"/>
                <a:cs typeface="Times New Roman"/>
              </a:rPr>
              <a:t>unu	</a:t>
            </a:r>
            <a:r>
              <a:rPr sz="2200" spc="5" dirty="0">
                <a:solidFill>
                  <a:srgbClr val="333333"/>
                </a:solidFill>
                <a:latin typeface="Times New Roman"/>
                <a:cs typeface="Times New Roman"/>
              </a:rPr>
              <a:t>t</a:t>
            </a:r>
            <a:r>
              <a:rPr sz="2200" dirty="0">
                <a:solidFill>
                  <a:srgbClr val="333333"/>
                </a:solidFill>
                <a:latin typeface="Times New Roman"/>
                <a:cs typeface="Times New Roman"/>
              </a:rPr>
              <a:t>o</a:t>
            </a:r>
            <a:r>
              <a:rPr sz="2200" spc="-25" dirty="0">
                <a:solidFill>
                  <a:srgbClr val="333333"/>
                </a:solidFill>
                <a:latin typeface="Times New Roman"/>
                <a:cs typeface="Times New Roman"/>
              </a:rPr>
              <a:t>p</a:t>
            </a:r>
            <a:r>
              <a:rPr sz="2200" spc="5" dirty="0">
                <a:solidFill>
                  <a:srgbClr val="333333"/>
                </a:solidFill>
                <a:latin typeface="Times New Roman"/>
                <a:cs typeface="Times New Roman"/>
              </a:rPr>
              <a:t>l</a:t>
            </a:r>
            <a:r>
              <a:rPr sz="2200" dirty="0">
                <a:solidFill>
                  <a:srgbClr val="333333"/>
                </a:solidFill>
                <a:latin typeface="Times New Roman"/>
                <a:cs typeface="Times New Roman"/>
              </a:rPr>
              <a:t>u	</a:t>
            </a:r>
            <a:r>
              <a:rPr sz="2200" spc="-25" dirty="0">
                <a:solidFill>
                  <a:srgbClr val="333333"/>
                </a:solidFill>
                <a:latin typeface="Times New Roman"/>
                <a:cs typeface="Times New Roman"/>
              </a:rPr>
              <a:t>o</a:t>
            </a:r>
            <a:r>
              <a:rPr sz="2200" spc="5" dirty="0">
                <a:solidFill>
                  <a:srgbClr val="333333"/>
                </a:solidFill>
                <a:latin typeface="Times New Roman"/>
                <a:cs typeface="Times New Roman"/>
              </a:rPr>
              <a:t>l</a:t>
            </a:r>
            <a:r>
              <a:rPr sz="2200" dirty="0">
                <a:solidFill>
                  <a:srgbClr val="333333"/>
                </a:solidFill>
                <a:latin typeface="Times New Roman"/>
                <a:cs typeface="Times New Roman"/>
              </a:rPr>
              <a:t>a</a:t>
            </a:r>
            <a:r>
              <a:rPr sz="2200" spc="-15" dirty="0">
                <a:solidFill>
                  <a:srgbClr val="333333"/>
                </a:solidFill>
                <a:latin typeface="Times New Roman"/>
                <a:cs typeface="Times New Roman"/>
              </a:rPr>
              <a:t>r</a:t>
            </a:r>
            <a:r>
              <a:rPr sz="2200" dirty="0">
                <a:solidFill>
                  <a:srgbClr val="333333"/>
                </a:solidFill>
                <a:latin typeface="Times New Roman"/>
                <a:cs typeface="Times New Roman"/>
              </a:rPr>
              <a:t>ak</a:t>
            </a:r>
            <a:endParaRPr sz="2200">
              <a:latin typeface="Times New Roman"/>
              <a:cs typeface="Times New Roman"/>
            </a:endParaRPr>
          </a:p>
          <a:p>
            <a:pPr marL="241300">
              <a:lnSpc>
                <a:spcPct val="100000"/>
              </a:lnSpc>
            </a:pPr>
            <a:r>
              <a:rPr sz="2200" dirty="0">
                <a:solidFill>
                  <a:srgbClr val="333333"/>
                </a:solidFill>
                <a:latin typeface="Times New Roman"/>
                <a:cs typeface="Times New Roman"/>
              </a:rPr>
              <a:t>düzenleyen yapılardan</a:t>
            </a:r>
            <a:r>
              <a:rPr sz="2200" spc="-65" dirty="0">
                <a:solidFill>
                  <a:srgbClr val="333333"/>
                </a:solidFill>
                <a:latin typeface="Times New Roman"/>
                <a:cs typeface="Times New Roman"/>
              </a:rPr>
              <a:t> </a:t>
            </a:r>
            <a:r>
              <a:rPr sz="2200" spc="-15" dirty="0">
                <a:solidFill>
                  <a:srgbClr val="333333"/>
                </a:solidFill>
                <a:latin typeface="Times New Roman"/>
                <a:cs typeface="Times New Roman"/>
              </a:rPr>
              <a:t>oluşur.</a:t>
            </a:r>
            <a:endParaRPr sz="2200">
              <a:latin typeface="Times New Roman"/>
              <a:cs typeface="Times New Roman"/>
            </a:endParaRPr>
          </a:p>
          <a:p>
            <a:pPr>
              <a:lnSpc>
                <a:spcPct val="100000"/>
              </a:lnSpc>
              <a:spcBef>
                <a:spcPts val="50"/>
              </a:spcBef>
            </a:pPr>
            <a:endParaRPr sz="2450">
              <a:latin typeface="Times New Roman"/>
              <a:cs typeface="Times New Roman"/>
            </a:endParaRPr>
          </a:p>
          <a:p>
            <a:pPr marL="12700">
              <a:lnSpc>
                <a:spcPct val="100000"/>
              </a:lnSpc>
            </a:pPr>
            <a:r>
              <a:rPr sz="2600" b="1" i="1" spc="-5" dirty="0">
                <a:solidFill>
                  <a:srgbClr val="4471C4"/>
                </a:solidFill>
                <a:latin typeface="Times New Roman"/>
                <a:cs typeface="Times New Roman"/>
              </a:rPr>
              <a:t>Medulla</a:t>
            </a:r>
            <a:r>
              <a:rPr sz="2600" b="1" i="1" spc="35" dirty="0">
                <a:solidFill>
                  <a:srgbClr val="4471C4"/>
                </a:solidFill>
                <a:latin typeface="Times New Roman"/>
                <a:cs typeface="Times New Roman"/>
              </a:rPr>
              <a:t> </a:t>
            </a:r>
            <a:r>
              <a:rPr sz="2600" b="1" i="1" spc="-5" dirty="0">
                <a:solidFill>
                  <a:srgbClr val="4471C4"/>
                </a:solidFill>
                <a:latin typeface="Times New Roman"/>
                <a:cs typeface="Times New Roman"/>
              </a:rPr>
              <a:t>oblongata</a:t>
            </a:r>
            <a:endParaRPr sz="2600">
              <a:latin typeface="Times New Roman"/>
              <a:cs typeface="Times New Roman"/>
            </a:endParaRPr>
          </a:p>
          <a:p>
            <a:pPr>
              <a:lnSpc>
                <a:spcPct val="100000"/>
              </a:lnSpc>
              <a:spcBef>
                <a:spcPts val="15"/>
              </a:spcBef>
            </a:pPr>
            <a:endParaRPr sz="2300">
              <a:latin typeface="Times New Roman"/>
              <a:cs typeface="Times New Roman"/>
            </a:endParaRPr>
          </a:p>
          <a:p>
            <a:pPr marL="241300" indent="-228600">
              <a:lnSpc>
                <a:spcPct val="100000"/>
              </a:lnSpc>
              <a:buFont typeface="Arial"/>
              <a:buChar char="•"/>
              <a:tabLst>
                <a:tab pos="240665" algn="l"/>
                <a:tab pos="241300" algn="l"/>
              </a:tabLst>
            </a:pPr>
            <a:r>
              <a:rPr sz="2200" dirty="0">
                <a:latin typeface="Times New Roman"/>
                <a:cs typeface="Times New Roman"/>
              </a:rPr>
              <a:t>Nefes </a:t>
            </a:r>
            <a:r>
              <a:rPr sz="2200" spc="-5" dirty="0">
                <a:latin typeface="Times New Roman"/>
                <a:cs typeface="Times New Roman"/>
              </a:rPr>
              <a:t>alma, kan basıncı </a:t>
            </a:r>
            <a:r>
              <a:rPr sz="2200" spc="-15" dirty="0">
                <a:latin typeface="Times New Roman"/>
                <a:cs typeface="Times New Roman"/>
              </a:rPr>
              <a:t>ve </a:t>
            </a:r>
            <a:r>
              <a:rPr sz="2200" dirty="0">
                <a:latin typeface="Times New Roman"/>
                <a:cs typeface="Times New Roman"/>
              </a:rPr>
              <a:t>kalp</a:t>
            </a:r>
            <a:r>
              <a:rPr sz="2200" spc="425" dirty="0">
                <a:latin typeface="Times New Roman"/>
                <a:cs typeface="Times New Roman"/>
              </a:rPr>
              <a:t> </a:t>
            </a:r>
            <a:r>
              <a:rPr sz="2200" dirty="0">
                <a:latin typeface="Times New Roman"/>
                <a:cs typeface="Times New Roman"/>
              </a:rPr>
              <a:t>atışından</a:t>
            </a:r>
            <a:endParaRPr sz="2200">
              <a:latin typeface="Times New Roman"/>
              <a:cs typeface="Times New Roman"/>
            </a:endParaRPr>
          </a:p>
          <a:p>
            <a:pPr marL="241300">
              <a:lnSpc>
                <a:spcPct val="100000"/>
              </a:lnSpc>
            </a:pPr>
            <a:r>
              <a:rPr sz="2200" dirty="0">
                <a:latin typeface="Times New Roman"/>
                <a:cs typeface="Times New Roman"/>
              </a:rPr>
              <a:t>sorumlu olan</a:t>
            </a:r>
            <a:r>
              <a:rPr sz="2200" spc="-40" dirty="0">
                <a:latin typeface="Times New Roman"/>
                <a:cs typeface="Times New Roman"/>
              </a:rPr>
              <a:t> </a:t>
            </a:r>
            <a:r>
              <a:rPr sz="2200" spc="-10" dirty="0">
                <a:latin typeface="Times New Roman"/>
                <a:cs typeface="Times New Roman"/>
              </a:rPr>
              <a:t>merkez…</a:t>
            </a:r>
            <a:endParaRPr sz="2200">
              <a:latin typeface="Times New Roman"/>
              <a:cs typeface="Times New Roman"/>
            </a:endParaRPr>
          </a:p>
          <a:p>
            <a:pPr>
              <a:lnSpc>
                <a:spcPct val="100000"/>
              </a:lnSpc>
              <a:spcBef>
                <a:spcPts val="50"/>
              </a:spcBef>
            </a:pPr>
            <a:endParaRPr sz="2450">
              <a:latin typeface="Times New Roman"/>
              <a:cs typeface="Times New Roman"/>
            </a:endParaRPr>
          </a:p>
          <a:p>
            <a:pPr marL="12700">
              <a:lnSpc>
                <a:spcPct val="100000"/>
              </a:lnSpc>
            </a:pPr>
            <a:r>
              <a:rPr sz="2600" b="1" i="1" spc="-5" dirty="0">
                <a:solidFill>
                  <a:srgbClr val="4471C4"/>
                </a:solidFill>
                <a:latin typeface="Times New Roman"/>
                <a:cs typeface="Times New Roman"/>
              </a:rPr>
              <a:t>Pons</a:t>
            </a:r>
            <a:endParaRPr sz="2600">
              <a:latin typeface="Times New Roman"/>
              <a:cs typeface="Times New Roman"/>
            </a:endParaRPr>
          </a:p>
          <a:p>
            <a:pPr>
              <a:lnSpc>
                <a:spcPct val="100000"/>
              </a:lnSpc>
              <a:spcBef>
                <a:spcPts val="25"/>
              </a:spcBef>
            </a:pPr>
            <a:endParaRPr sz="2500">
              <a:latin typeface="Times New Roman"/>
              <a:cs typeface="Times New Roman"/>
            </a:endParaRPr>
          </a:p>
          <a:p>
            <a:pPr marL="241300" marR="10795" indent="-228600">
              <a:lnSpc>
                <a:spcPct val="100000"/>
              </a:lnSpc>
              <a:buFont typeface="Arial"/>
              <a:buChar char="•"/>
              <a:tabLst>
                <a:tab pos="240665" algn="l"/>
                <a:tab pos="241300" algn="l"/>
                <a:tab pos="1859914" algn="l"/>
                <a:tab pos="3402965" algn="l"/>
                <a:tab pos="4664710" algn="l"/>
              </a:tabLst>
            </a:pPr>
            <a:r>
              <a:rPr sz="2200" spc="-10" dirty="0">
                <a:latin typeface="Times New Roman"/>
                <a:cs typeface="Times New Roman"/>
              </a:rPr>
              <a:t>E</a:t>
            </a:r>
            <a:r>
              <a:rPr sz="2200" spc="-5" dirty="0">
                <a:latin typeface="Times New Roman"/>
                <a:cs typeface="Times New Roman"/>
              </a:rPr>
              <a:t>ş</a:t>
            </a:r>
            <a:r>
              <a:rPr sz="2200" spc="-25" dirty="0">
                <a:latin typeface="Times New Roman"/>
                <a:cs typeface="Times New Roman"/>
              </a:rPr>
              <a:t>g</a:t>
            </a:r>
            <a:r>
              <a:rPr sz="2200" dirty="0">
                <a:latin typeface="Times New Roman"/>
                <a:cs typeface="Times New Roman"/>
              </a:rPr>
              <a:t>üdü</a:t>
            </a:r>
            <a:r>
              <a:rPr sz="2200" spc="-35" dirty="0">
                <a:latin typeface="Times New Roman"/>
                <a:cs typeface="Times New Roman"/>
              </a:rPr>
              <a:t>m</a:t>
            </a:r>
            <a:r>
              <a:rPr sz="2200" spc="5" dirty="0">
                <a:latin typeface="Times New Roman"/>
                <a:cs typeface="Times New Roman"/>
              </a:rPr>
              <a:t>l</a:t>
            </a:r>
            <a:r>
              <a:rPr sz="2200" dirty="0">
                <a:latin typeface="Times New Roman"/>
                <a:cs typeface="Times New Roman"/>
              </a:rPr>
              <a:t>ü	ha</a:t>
            </a:r>
            <a:r>
              <a:rPr sz="2200" spc="10" dirty="0">
                <a:latin typeface="Times New Roman"/>
                <a:cs typeface="Times New Roman"/>
              </a:rPr>
              <a:t>r</a:t>
            </a:r>
            <a:r>
              <a:rPr sz="2200" dirty="0">
                <a:latin typeface="Times New Roman"/>
                <a:cs typeface="Times New Roman"/>
              </a:rPr>
              <a:t>e</a:t>
            </a:r>
            <a:r>
              <a:rPr sz="2200" spc="-20" dirty="0">
                <a:latin typeface="Times New Roman"/>
                <a:cs typeface="Times New Roman"/>
              </a:rPr>
              <a:t>k</a:t>
            </a:r>
            <a:r>
              <a:rPr sz="2200" dirty="0">
                <a:latin typeface="Times New Roman"/>
                <a:cs typeface="Times New Roman"/>
              </a:rPr>
              <a:t>e</a:t>
            </a:r>
            <a:r>
              <a:rPr sz="2200" spc="10" dirty="0">
                <a:latin typeface="Times New Roman"/>
                <a:cs typeface="Times New Roman"/>
              </a:rPr>
              <a:t>t</a:t>
            </a:r>
            <a:r>
              <a:rPr sz="2200" spc="-15" dirty="0">
                <a:latin typeface="Times New Roman"/>
                <a:cs typeface="Times New Roman"/>
              </a:rPr>
              <a:t>l</a:t>
            </a:r>
            <a:r>
              <a:rPr sz="2200" dirty="0">
                <a:latin typeface="Times New Roman"/>
                <a:cs typeface="Times New Roman"/>
              </a:rPr>
              <a:t>e</a:t>
            </a:r>
            <a:r>
              <a:rPr sz="2200" spc="-15" dirty="0">
                <a:latin typeface="Times New Roman"/>
                <a:cs typeface="Times New Roman"/>
              </a:rPr>
              <a:t>r</a:t>
            </a:r>
            <a:r>
              <a:rPr sz="2200" dirty="0">
                <a:latin typeface="Times New Roman"/>
                <a:cs typeface="Times New Roman"/>
              </a:rPr>
              <a:t>i	</a:t>
            </a:r>
            <a:r>
              <a:rPr sz="2200" spc="-5" dirty="0">
                <a:latin typeface="Times New Roman"/>
                <a:cs typeface="Times New Roman"/>
              </a:rPr>
              <a:t>s</a:t>
            </a:r>
            <a:r>
              <a:rPr sz="2200" spc="5" dirty="0">
                <a:latin typeface="Times New Roman"/>
                <a:cs typeface="Times New Roman"/>
              </a:rPr>
              <a:t>a</a:t>
            </a:r>
            <a:r>
              <a:rPr sz="2200" spc="-25" dirty="0">
                <a:latin typeface="Times New Roman"/>
                <a:cs typeface="Times New Roman"/>
              </a:rPr>
              <a:t>ğ</a:t>
            </a:r>
            <a:r>
              <a:rPr sz="2200" spc="5" dirty="0">
                <a:latin typeface="Times New Roman"/>
                <a:cs typeface="Times New Roman"/>
              </a:rPr>
              <a:t>l</a:t>
            </a:r>
            <a:r>
              <a:rPr sz="2200" dirty="0">
                <a:latin typeface="Times New Roman"/>
                <a:cs typeface="Times New Roman"/>
              </a:rPr>
              <a:t>a</a:t>
            </a:r>
            <a:r>
              <a:rPr sz="2200" spc="-30" dirty="0">
                <a:latin typeface="Times New Roman"/>
                <a:cs typeface="Times New Roman"/>
              </a:rPr>
              <a:t>m</a:t>
            </a:r>
            <a:r>
              <a:rPr sz="2200" dirty="0">
                <a:latin typeface="Times New Roman"/>
                <a:cs typeface="Times New Roman"/>
              </a:rPr>
              <a:t>a	</a:t>
            </a:r>
            <a:r>
              <a:rPr sz="2200" spc="-25" dirty="0">
                <a:latin typeface="Times New Roman"/>
                <a:cs typeface="Times New Roman"/>
              </a:rPr>
              <a:t>ve  </a:t>
            </a:r>
            <a:r>
              <a:rPr sz="2200" dirty="0">
                <a:latin typeface="Times New Roman"/>
                <a:cs typeface="Times New Roman"/>
              </a:rPr>
              <a:t>beyinciğe </a:t>
            </a:r>
            <a:r>
              <a:rPr sz="2200" spc="5" dirty="0">
                <a:latin typeface="Times New Roman"/>
                <a:cs typeface="Times New Roman"/>
              </a:rPr>
              <a:t>lifler </a:t>
            </a:r>
            <a:r>
              <a:rPr sz="2200" spc="-5" dirty="0">
                <a:latin typeface="Times New Roman"/>
                <a:cs typeface="Times New Roman"/>
              </a:rPr>
              <a:t>gönderme</a:t>
            </a:r>
            <a:r>
              <a:rPr sz="2200" spc="-75" dirty="0">
                <a:latin typeface="Times New Roman"/>
                <a:cs typeface="Times New Roman"/>
              </a:rPr>
              <a:t> </a:t>
            </a:r>
            <a:r>
              <a:rPr sz="2200" spc="-5" dirty="0">
                <a:latin typeface="Times New Roman"/>
                <a:cs typeface="Times New Roman"/>
              </a:rPr>
              <a:t>misyonu…</a:t>
            </a:r>
            <a:endParaRPr sz="2200">
              <a:latin typeface="Times New Roman"/>
              <a:cs typeface="Times New Roman"/>
            </a:endParaRPr>
          </a:p>
        </p:txBody>
      </p:sp>
      <p:sp>
        <p:nvSpPr>
          <p:cNvPr id="4" name="object 4"/>
          <p:cNvSpPr/>
          <p:nvPr/>
        </p:nvSpPr>
        <p:spPr>
          <a:xfrm>
            <a:off x="6324986" y="1735275"/>
            <a:ext cx="5114028" cy="391988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5613" y="681304"/>
            <a:ext cx="9241790" cy="574675"/>
          </a:xfrm>
          <a:prstGeom prst="rect">
            <a:avLst/>
          </a:prstGeom>
        </p:spPr>
        <p:txBody>
          <a:bodyPr vert="horz" wrap="square" lIns="0" tIns="12700" rIns="0" bIns="0" rtlCol="0">
            <a:spAutoFit/>
          </a:bodyPr>
          <a:lstStyle/>
          <a:p>
            <a:pPr marL="12700">
              <a:lnSpc>
                <a:spcPct val="100000"/>
              </a:lnSpc>
              <a:spcBef>
                <a:spcPts val="100"/>
              </a:spcBef>
            </a:pPr>
            <a:r>
              <a:rPr spc="-10" dirty="0"/>
              <a:t>İnsan </a:t>
            </a:r>
            <a:r>
              <a:rPr spc="-5" dirty="0"/>
              <a:t>davranışının fizyolojik </a:t>
            </a:r>
            <a:r>
              <a:rPr dirty="0"/>
              <a:t>ve genetik</a:t>
            </a:r>
            <a:r>
              <a:rPr spc="30" dirty="0"/>
              <a:t> </a:t>
            </a:r>
            <a:r>
              <a:rPr dirty="0"/>
              <a:t>temelleri</a:t>
            </a:r>
          </a:p>
        </p:txBody>
      </p:sp>
      <p:sp>
        <p:nvSpPr>
          <p:cNvPr id="3" name="object 3"/>
          <p:cNvSpPr txBox="1"/>
          <p:nvPr/>
        </p:nvSpPr>
        <p:spPr>
          <a:xfrm>
            <a:off x="780999" y="1670761"/>
            <a:ext cx="10630535" cy="75755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 pos="1064260" algn="l"/>
                <a:tab pos="1435735" algn="l"/>
                <a:tab pos="3036570" algn="l"/>
                <a:tab pos="4295775" algn="l"/>
                <a:tab pos="5384165" algn="l"/>
                <a:tab pos="7073265" algn="l"/>
                <a:tab pos="7777480" algn="l"/>
                <a:tab pos="8246745" algn="l"/>
                <a:tab pos="9652635" algn="l"/>
              </a:tabLst>
            </a:pPr>
            <a:r>
              <a:rPr sz="2400" spc="-55" dirty="0">
                <a:latin typeface="Times New Roman"/>
                <a:cs typeface="Times New Roman"/>
              </a:rPr>
              <a:t>Velev	</a:t>
            </a:r>
            <a:r>
              <a:rPr sz="2400" spc="-5" dirty="0">
                <a:latin typeface="Times New Roman"/>
                <a:cs typeface="Times New Roman"/>
              </a:rPr>
              <a:t>ki	yaşadığımız	</a:t>
            </a:r>
            <a:r>
              <a:rPr sz="2400" spc="-10" dirty="0">
                <a:latin typeface="Times New Roman"/>
                <a:cs typeface="Times New Roman"/>
              </a:rPr>
              <a:t>dünyanın	</a:t>
            </a:r>
            <a:r>
              <a:rPr sz="2400" spc="-5" dirty="0">
                <a:latin typeface="Times New Roman"/>
                <a:cs typeface="Times New Roman"/>
              </a:rPr>
              <a:t>dışında,	galaksimizin	</a:t>
            </a:r>
            <a:r>
              <a:rPr sz="2400" spc="-10" dirty="0">
                <a:latin typeface="Times New Roman"/>
                <a:cs typeface="Times New Roman"/>
              </a:rPr>
              <a:t>uzak	</a:t>
            </a:r>
            <a:r>
              <a:rPr sz="2400" dirty="0">
                <a:latin typeface="Times New Roman"/>
                <a:cs typeface="Times New Roman"/>
              </a:rPr>
              <a:t>bir	</a:t>
            </a:r>
            <a:r>
              <a:rPr sz="2400" spc="-10" dirty="0">
                <a:latin typeface="Times New Roman"/>
                <a:cs typeface="Times New Roman"/>
              </a:rPr>
              <a:t>köşesinde,	</a:t>
            </a:r>
            <a:r>
              <a:rPr sz="2400" spc="-5" dirty="0">
                <a:latin typeface="Times New Roman"/>
                <a:cs typeface="Times New Roman"/>
              </a:rPr>
              <a:t>evrende</a:t>
            </a:r>
            <a:endParaRPr sz="2400" dirty="0">
              <a:latin typeface="Times New Roman"/>
              <a:cs typeface="Times New Roman"/>
            </a:endParaRPr>
          </a:p>
          <a:p>
            <a:pPr marL="240665">
              <a:lnSpc>
                <a:spcPct val="100000"/>
              </a:lnSpc>
              <a:spcBef>
                <a:spcPts val="5"/>
              </a:spcBef>
            </a:pPr>
            <a:r>
              <a:rPr sz="2400" spc="-20" dirty="0">
                <a:latin typeface="Times New Roman"/>
                <a:cs typeface="Times New Roman"/>
              </a:rPr>
              <a:t>yaşayan </a:t>
            </a:r>
            <a:r>
              <a:rPr sz="2400" spc="-5" dirty="0">
                <a:latin typeface="Times New Roman"/>
                <a:cs typeface="Times New Roman"/>
              </a:rPr>
              <a:t>pek çok </a:t>
            </a:r>
            <a:r>
              <a:rPr sz="2400" dirty="0">
                <a:latin typeface="Times New Roman"/>
                <a:cs typeface="Times New Roman"/>
              </a:rPr>
              <a:t>zeki türün </a:t>
            </a:r>
            <a:r>
              <a:rPr sz="2400" spc="-15" dirty="0">
                <a:latin typeface="Times New Roman"/>
                <a:cs typeface="Times New Roman"/>
              </a:rPr>
              <a:t>üyeleriyle </a:t>
            </a:r>
            <a:r>
              <a:rPr sz="2400" spc="-5" dirty="0">
                <a:latin typeface="Times New Roman"/>
                <a:cs typeface="Times New Roman"/>
              </a:rPr>
              <a:t>önemli </a:t>
            </a:r>
            <a:r>
              <a:rPr sz="2400" dirty="0">
                <a:latin typeface="Times New Roman"/>
                <a:cs typeface="Times New Roman"/>
              </a:rPr>
              <a:t>bir toplantıdasınız…</a:t>
            </a:r>
            <a:r>
              <a:rPr sz="2400" spc="170" dirty="0">
                <a:latin typeface="Times New Roman"/>
                <a:cs typeface="Times New Roman"/>
              </a:rPr>
              <a:t> </a:t>
            </a:r>
            <a:r>
              <a:rPr sz="2400" spc="3140" dirty="0">
                <a:latin typeface="Wingdings"/>
                <a:cs typeface="Wingdings"/>
              </a:rPr>
              <a:t></a:t>
            </a:r>
            <a:endParaRPr sz="2400" dirty="0">
              <a:latin typeface="Wingdings"/>
              <a:cs typeface="Wingdings"/>
            </a:endParaRPr>
          </a:p>
        </p:txBody>
      </p:sp>
      <p:sp>
        <p:nvSpPr>
          <p:cNvPr id="4" name="object 4"/>
          <p:cNvSpPr/>
          <p:nvPr/>
        </p:nvSpPr>
        <p:spPr>
          <a:xfrm>
            <a:off x="3605784" y="3276600"/>
            <a:ext cx="4980432" cy="289255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04469"/>
            <a:ext cx="1993900" cy="574675"/>
          </a:xfrm>
          <a:prstGeom prst="rect">
            <a:avLst/>
          </a:prstGeom>
        </p:spPr>
        <p:txBody>
          <a:bodyPr vert="horz" wrap="square" lIns="0" tIns="12700" rIns="0" bIns="0" rtlCol="0">
            <a:spAutoFit/>
          </a:bodyPr>
          <a:lstStyle/>
          <a:p>
            <a:pPr marL="12700">
              <a:lnSpc>
                <a:spcPct val="100000"/>
              </a:lnSpc>
              <a:spcBef>
                <a:spcPts val="100"/>
              </a:spcBef>
            </a:pPr>
            <a:r>
              <a:rPr dirty="0"/>
              <a:t>Beyin</a:t>
            </a:r>
            <a:r>
              <a:rPr spc="-70" dirty="0"/>
              <a:t> </a:t>
            </a:r>
            <a:r>
              <a:rPr spc="-10" dirty="0"/>
              <a:t>sapı</a:t>
            </a:r>
          </a:p>
        </p:txBody>
      </p:sp>
      <p:sp>
        <p:nvSpPr>
          <p:cNvPr id="3" name="object 3"/>
          <p:cNvSpPr txBox="1"/>
          <p:nvPr/>
        </p:nvSpPr>
        <p:spPr>
          <a:xfrm>
            <a:off x="917244" y="1511935"/>
            <a:ext cx="3061970" cy="421005"/>
          </a:xfrm>
          <a:prstGeom prst="rect">
            <a:avLst/>
          </a:prstGeom>
        </p:spPr>
        <p:txBody>
          <a:bodyPr vert="horz" wrap="square" lIns="0" tIns="11430" rIns="0" bIns="0" rtlCol="0">
            <a:spAutoFit/>
          </a:bodyPr>
          <a:lstStyle/>
          <a:p>
            <a:pPr marL="12700">
              <a:lnSpc>
                <a:spcPct val="100000"/>
              </a:lnSpc>
              <a:spcBef>
                <a:spcPts val="90"/>
              </a:spcBef>
            </a:pPr>
            <a:r>
              <a:rPr sz="2600" b="1" i="1" spc="-5" dirty="0" err="1" smtClean="0">
                <a:solidFill>
                  <a:srgbClr val="4471C4"/>
                </a:solidFill>
                <a:latin typeface="Times New Roman"/>
                <a:cs typeface="Times New Roman"/>
              </a:rPr>
              <a:t>Beyincik</a:t>
            </a:r>
            <a:endParaRPr sz="2600" dirty="0">
              <a:latin typeface="Times New Roman"/>
              <a:cs typeface="Times New Roman"/>
            </a:endParaRPr>
          </a:p>
        </p:txBody>
      </p:sp>
      <p:sp>
        <p:nvSpPr>
          <p:cNvPr id="4" name="object 4"/>
          <p:cNvSpPr txBox="1"/>
          <p:nvPr/>
        </p:nvSpPr>
        <p:spPr>
          <a:xfrm>
            <a:off x="917244" y="2213229"/>
            <a:ext cx="3257550" cy="697865"/>
          </a:xfrm>
          <a:prstGeom prst="rect">
            <a:avLst/>
          </a:prstGeom>
        </p:spPr>
        <p:txBody>
          <a:bodyPr vert="horz" wrap="square" lIns="0" tIns="13335" rIns="0" bIns="0" rtlCol="0">
            <a:spAutoFit/>
          </a:bodyPr>
          <a:lstStyle/>
          <a:p>
            <a:pPr marL="227965" marR="45720" indent="-227965" algn="r">
              <a:lnSpc>
                <a:spcPct val="100000"/>
              </a:lnSpc>
              <a:spcBef>
                <a:spcPts val="105"/>
              </a:spcBef>
              <a:buFont typeface="Arial"/>
              <a:buChar char="•"/>
              <a:tabLst>
                <a:tab pos="227965" algn="l"/>
                <a:tab pos="228600" algn="l"/>
                <a:tab pos="1240790" algn="l"/>
                <a:tab pos="2524125" algn="l"/>
              </a:tabLst>
            </a:pPr>
            <a:r>
              <a:rPr sz="2200" spc="-10" dirty="0">
                <a:latin typeface="Times New Roman"/>
                <a:cs typeface="Times New Roman"/>
              </a:rPr>
              <a:t>G</a:t>
            </a:r>
            <a:r>
              <a:rPr sz="2200" dirty="0">
                <a:latin typeface="Times New Roman"/>
                <a:cs typeface="Times New Roman"/>
              </a:rPr>
              <a:t>ö</a:t>
            </a:r>
            <a:r>
              <a:rPr sz="2200" spc="5" dirty="0">
                <a:latin typeface="Times New Roman"/>
                <a:cs typeface="Times New Roman"/>
              </a:rPr>
              <a:t>r</a:t>
            </a:r>
            <a:r>
              <a:rPr sz="2200" dirty="0">
                <a:latin typeface="Times New Roman"/>
                <a:cs typeface="Times New Roman"/>
              </a:rPr>
              <a:t>e</a:t>
            </a:r>
            <a:r>
              <a:rPr sz="2200" spc="-20" dirty="0">
                <a:latin typeface="Times New Roman"/>
                <a:cs typeface="Times New Roman"/>
              </a:rPr>
              <a:t>v</a:t>
            </a:r>
            <a:r>
              <a:rPr sz="2200" dirty="0">
                <a:latin typeface="Times New Roman"/>
                <a:cs typeface="Times New Roman"/>
              </a:rPr>
              <a:t>i	bede</a:t>
            </a:r>
            <a:r>
              <a:rPr sz="2200" spc="-25" dirty="0">
                <a:latin typeface="Times New Roman"/>
                <a:cs typeface="Times New Roman"/>
              </a:rPr>
              <a:t>n</a:t>
            </a:r>
            <a:r>
              <a:rPr sz="2200" dirty="0">
                <a:latin typeface="Times New Roman"/>
                <a:cs typeface="Times New Roman"/>
              </a:rPr>
              <a:t>s</a:t>
            </a:r>
            <a:r>
              <a:rPr sz="2200" spc="-20" dirty="0">
                <a:latin typeface="Times New Roman"/>
                <a:cs typeface="Times New Roman"/>
              </a:rPr>
              <a:t>e</a:t>
            </a:r>
            <a:r>
              <a:rPr sz="2200" spc="5" dirty="0">
                <a:latin typeface="Times New Roman"/>
                <a:cs typeface="Times New Roman"/>
              </a:rPr>
              <a:t>l</a:t>
            </a:r>
            <a:r>
              <a:rPr sz="2200" dirty="0">
                <a:latin typeface="Times New Roman"/>
                <a:cs typeface="Times New Roman"/>
              </a:rPr>
              <a:t>,	</a:t>
            </a:r>
            <a:r>
              <a:rPr sz="2200" spc="-35" dirty="0">
                <a:latin typeface="Times New Roman"/>
                <a:cs typeface="Times New Roman"/>
              </a:rPr>
              <a:t>m</a:t>
            </a:r>
            <a:r>
              <a:rPr sz="2200" dirty="0">
                <a:latin typeface="Times New Roman"/>
                <a:cs typeface="Times New Roman"/>
              </a:rPr>
              <a:t>o</a:t>
            </a:r>
            <a:r>
              <a:rPr sz="2200" spc="5" dirty="0">
                <a:latin typeface="Times New Roman"/>
                <a:cs typeface="Times New Roman"/>
              </a:rPr>
              <a:t>t</a:t>
            </a:r>
            <a:r>
              <a:rPr sz="2200" dirty="0">
                <a:latin typeface="Times New Roman"/>
                <a:cs typeface="Times New Roman"/>
              </a:rPr>
              <a:t>or</a:t>
            </a:r>
            <a:endParaRPr sz="2200">
              <a:latin typeface="Times New Roman"/>
              <a:cs typeface="Times New Roman"/>
            </a:endParaRPr>
          </a:p>
          <a:p>
            <a:pPr marR="5080" algn="r">
              <a:lnSpc>
                <a:spcPct val="100000"/>
              </a:lnSpc>
            </a:pPr>
            <a:r>
              <a:rPr sz="2200" spc="-5" dirty="0">
                <a:latin typeface="Times New Roman"/>
                <a:cs typeface="Times New Roman"/>
              </a:rPr>
              <a:t>etme, </a:t>
            </a:r>
            <a:r>
              <a:rPr sz="2200" spc="5" dirty="0">
                <a:latin typeface="Times New Roman"/>
                <a:cs typeface="Times New Roman"/>
              </a:rPr>
              <a:t>duruşu</a:t>
            </a:r>
            <a:r>
              <a:rPr sz="2200" spc="-120" dirty="0">
                <a:latin typeface="Times New Roman"/>
                <a:cs typeface="Times New Roman"/>
              </a:rPr>
              <a:t> </a:t>
            </a:r>
            <a:r>
              <a:rPr sz="2200" dirty="0">
                <a:latin typeface="Times New Roman"/>
                <a:cs typeface="Times New Roman"/>
              </a:rPr>
              <a:t>düzenleme…</a:t>
            </a:r>
            <a:endParaRPr sz="2200">
              <a:latin typeface="Times New Roman"/>
              <a:cs typeface="Times New Roman"/>
            </a:endParaRPr>
          </a:p>
        </p:txBody>
      </p:sp>
      <p:sp>
        <p:nvSpPr>
          <p:cNvPr id="5" name="object 5"/>
          <p:cNvSpPr txBox="1"/>
          <p:nvPr/>
        </p:nvSpPr>
        <p:spPr>
          <a:xfrm>
            <a:off x="4344161" y="2213229"/>
            <a:ext cx="1224915" cy="361950"/>
          </a:xfrm>
          <a:prstGeom prst="rect">
            <a:avLst/>
          </a:prstGeom>
        </p:spPr>
        <p:txBody>
          <a:bodyPr vert="horz" wrap="square" lIns="0" tIns="13335" rIns="0" bIns="0" rtlCol="0">
            <a:spAutoFit/>
          </a:bodyPr>
          <a:lstStyle/>
          <a:p>
            <a:pPr marL="12700">
              <a:lnSpc>
                <a:spcPct val="100000"/>
              </a:lnSpc>
              <a:spcBef>
                <a:spcPts val="105"/>
              </a:spcBef>
            </a:pPr>
            <a:r>
              <a:rPr sz="2200" dirty="0">
                <a:latin typeface="Times New Roman"/>
                <a:cs typeface="Times New Roman"/>
              </a:rPr>
              <a:t>hareketleri</a:t>
            </a:r>
            <a:endParaRPr sz="2200">
              <a:latin typeface="Times New Roman"/>
              <a:cs typeface="Times New Roman"/>
            </a:endParaRPr>
          </a:p>
        </p:txBody>
      </p:sp>
      <p:sp>
        <p:nvSpPr>
          <p:cNvPr id="6" name="object 6"/>
          <p:cNvSpPr txBox="1"/>
          <p:nvPr/>
        </p:nvSpPr>
        <p:spPr>
          <a:xfrm>
            <a:off x="5780023" y="2213229"/>
            <a:ext cx="1018540" cy="361950"/>
          </a:xfrm>
          <a:prstGeom prst="rect">
            <a:avLst/>
          </a:prstGeom>
        </p:spPr>
        <p:txBody>
          <a:bodyPr vert="horz" wrap="square" lIns="0" tIns="13335" rIns="0" bIns="0" rtlCol="0">
            <a:spAutoFit/>
          </a:bodyPr>
          <a:lstStyle/>
          <a:p>
            <a:pPr marL="12700">
              <a:lnSpc>
                <a:spcPct val="100000"/>
              </a:lnSpc>
              <a:spcBef>
                <a:spcPts val="105"/>
              </a:spcBef>
            </a:pPr>
            <a:r>
              <a:rPr sz="2200" spc="-5" dirty="0">
                <a:latin typeface="Times New Roman"/>
                <a:cs typeface="Times New Roman"/>
              </a:rPr>
              <a:t>koordine</a:t>
            </a:r>
            <a:endParaRPr sz="2200">
              <a:latin typeface="Times New Roman"/>
              <a:cs typeface="Times New Roman"/>
            </a:endParaRPr>
          </a:p>
        </p:txBody>
      </p:sp>
      <p:sp>
        <p:nvSpPr>
          <p:cNvPr id="7" name="object 7"/>
          <p:cNvSpPr txBox="1"/>
          <p:nvPr/>
        </p:nvSpPr>
        <p:spPr>
          <a:xfrm>
            <a:off x="917244" y="3250183"/>
            <a:ext cx="5882005" cy="3411220"/>
          </a:xfrm>
          <a:prstGeom prst="rect">
            <a:avLst/>
          </a:prstGeom>
        </p:spPr>
        <p:txBody>
          <a:bodyPr vert="horz" wrap="square" lIns="0" tIns="11430" rIns="0" bIns="0" rtlCol="0">
            <a:spAutoFit/>
          </a:bodyPr>
          <a:lstStyle/>
          <a:p>
            <a:pPr marL="12700">
              <a:lnSpc>
                <a:spcPct val="100000"/>
              </a:lnSpc>
              <a:spcBef>
                <a:spcPts val="90"/>
              </a:spcBef>
            </a:pPr>
            <a:r>
              <a:rPr sz="2600" b="1" i="1" spc="-5" dirty="0">
                <a:solidFill>
                  <a:srgbClr val="4471C4"/>
                </a:solidFill>
                <a:latin typeface="Times New Roman"/>
                <a:cs typeface="Times New Roman"/>
              </a:rPr>
              <a:t>Retiküler</a:t>
            </a:r>
            <a:r>
              <a:rPr sz="2600" b="1" i="1" spc="40" dirty="0">
                <a:solidFill>
                  <a:srgbClr val="4471C4"/>
                </a:solidFill>
                <a:latin typeface="Times New Roman"/>
                <a:cs typeface="Times New Roman"/>
              </a:rPr>
              <a:t> </a:t>
            </a:r>
            <a:r>
              <a:rPr sz="2600" b="1" i="1" dirty="0">
                <a:solidFill>
                  <a:srgbClr val="4471C4"/>
                </a:solidFill>
                <a:latin typeface="Times New Roman"/>
                <a:cs typeface="Times New Roman"/>
              </a:rPr>
              <a:t>formasyon</a:t>
            </a:r>
            <a:endParaRPr sz="2600">
              <a:latin typeface="Times New Roman"/>
              <a:cs typeface="Times New Roman"/>
            </a:endParaRPr>
          </a:p>
          <a:p>
            <a:pPr marL="241300" marR="5080" indent="-228600" algn="just">
              <a:lnSpc>
                <a:spcPct val="100000"/>
              </a:lnSpc>
              <a:spcBef>
                <a:spcPts val="2420"/>
              </a:spcBef>
              <a:buFont typeface="Arial"/>
              <a:buChar char="•"/>
              <a:tabLst>
                <a:tab pos="241300" algn="l"/>
              </a:tabLst>
            </a:pPr>
            <a:r>
              <a:rPr sz="2200" spc="-10" dirty="0">
                <a:latin typeface="Times New Roman"/>
                <a:cs typeface="Times New Roman"/>
              </a:rPr>
              <a:t>Uyku </a:t>
            </a:r>
            <a:r>
              <a:rPr sz="2200" dirty="0">
                <a:latin typeface="Times New Roman"/>
                <a:cs typeface="Times New Roman"/>
              </a:rPr>
              <a:t>hâlinde bile beyini </a:t>
            </a:r>
            <a:r>
              <a:rPr sz="2200" spc="-5" dirty="0">
                <a:latin typeface="Times New Roman"/>
                <a:cs typeface="Times New Roman"/>
              </a:rPr>
              <a:t>tetikte </a:t>
            </a:r>
            <a:r>
              <a:rPr sz="2200" dirty="0">
                <a:latin typeface="Times New Roman"/>
                <a:cs typeface="Times New Roman"/>
              </a:rPr>
              <a:t>tutarak beyin  bölgelerinin </a:t>
            </a:r>
            <a:r>
              <a:rPr sz="2200" spc="-5" dirty="0">
                <a:latin typeface="Times New Roman"/>
                <a:cs typeface="Times New Roman"/>
              </a:rPr>
              <a:t>birbirinden </a:t>
            </a:r>
            <a:r>
              <a:rPr sz="2200" dirty="0">
                <a:latin typeface="Times New Roman"/>
                <a:cs typeface="Times New Roman"/>
              </a:rPr>
              <a:t>haberdar </a:t>
            </a:r>
            <a:r>
              <a:rPr sz="2200" spc="-5" dirty="0">
                <a:latin typeface="Times New Roman"/>
                <a:cs typeface="Times New Roman"/>
              </a:rPr>
              <a:t>olmasını  sağlama</a:t>
            </a:r>
            <a:r>
              <a:rPr sz="2200" spc="5" dirty="0">
                <a:latin typeface="Times New Roman"/>
                <a:cs typeface="Times New Roman"/>
              </a:rPr>
              <a:t> </a:t>
            </a:r>
            <a:r>
              <a:rPr sz="2200" spc="-5" dirty="0">
                <a:latin typeface="Times New Roman"/>
                <a:cs typeface="Times New Roman"/>
              </a:rPr>
              <a:t>misyonu…</a:t>
            </a:r>
            <a:endParaRPr sz="2200">
              <a:latin typeface="Times New Roman"/>
              <a:cs typeface="Times New Roman"/>
            </a:endParaRPr>
          </a:p>
          <a:p>
            <a:pPr>
              <a:lnSpc>
                <a:spcPct val="100000"/>
              </a:lnSpc>
              <a:spcBef>
                <a:spcPts val="30"/>
              </a:spcBef>
              <a:buFont typeface="Arial"/>
              <a:buChar char="•"/>
            </a:pPr>
            <a:endParaRPr sz="2050">
              <a:latin typeface="Times New Roman"/>
              <a:cs typeface="Times New Roman"/>
            </a:endParaRPr>
          </a:p>
          <a:p>
            <a:pPr marL="12700">
              <a:lnSpc>
                <a:spcPct val="100000"/>
              </a:lnSpc>
            </a:pPr>
            <a:r>
              <a:rPr sz="2600" b="1" i="1" spc="-35" dirty="0">
                <a:solidFill>
                  <a:srgbClr val="4471C4"/>
                </a:solidFill>
                <a:latin typeface="Times New Roman"/>
                <a:cs typeface="Times New Roman"/>
              </a:rPr>
              <a:t>Talamus</a:t>
            </a:r>
            <a:endParaRPr sz="2600">
              <a:latin typeface="Times New Roman"/>
              <a:cs typeface="Times New Roman"/>
            </a:endParaRPr>
          </a:p>
          <a:p>
            <a:pPr marL="241300" indent="-228600">
              <a:lnSpc>
                <a:spcPct val="100000"/>
              </a:lnSpc>
              <a:spcBef>
                <a:spcPts val="2420"/>
              </a:spcBef>
              <a:buFont typeface="Arial"/>
              <a:buChar char="•"/>
              <a:tabLst>
                <a:tab pos="240665" algn="l"/>
                <a:tab pos="241300" algn="l"/>
              </a:tabLst>
            </a:pPr>
            <a:r>
              <a:rPr sz="2200" spc="-5" dirty="0">
                <a:latin typeface="Times New Roman"/>
                <a:cs typeface="Times New Roman"/>
              </a:rPr>
              <a:t>Görevi </a:t>
            </a:r>
            <a:r>
              <a:rPr sz="2200" spc="-10" dirty="0">
                <a:latin typeface="Times New Roman"/>
                <a:cs typeface="Times New Roman"/>
              </a:rPr>
              <a:t>koku </a:t>
            </a:r>
            <a:r>
              <a:rPr sz="2200" dirty="0">
                <a:latin typeface="Times New Roman"/>
                <a:cs typeface="Times New Roman"/>
              </a:rPr>
              <a:t>dışında </a:t>
            </a:r>
            <a:r>
              <a:rPr sz="2200" spc="-5" dirty="0">
                <a:latin typeface="Times New Roman"/>
                <a:cs typeface="Times New Roman"/>
              </a:rPr>
              <a:t>gelen tüm </a:t>
            </a:r>
            <a:r>
              <a:rPr sz="2200" dirty="0">
                <a:latin typeface="Times New Roman"/>
                <a:cs typeface="Times New Roman"/>
              </a:rPr>
              <a:t>duyusal </a:t>
            </a:r>
            <a:r>
              <a:rPr sz="2200" spc="-5" dirty="0">
                <a:latin typeface="Times New Roman"/>
                <a:cs typeface="Times New Roman"/>
              </a:rPr>
              <a:t>bilgiyi,</a:t>
            </a:r>
            <a:r>
              <a:rPr sz="2200" spc="65" dirty="0">
                <a:latin typeface="Times New Roman"/>
                <a:cs typeface="Times New Roman"/>
              </a:rPr>
              <a:t> </a:t>
            </a:r>
            <a:r>
              <a:rPr sz="2200" dirty="0">
                <a:latin typeface="Times New Roman"/>
                <a:cs typeface="Times New Roman"/>
              </a:rPr>
              <a:t>bu</a:t>
            </a:r>
            <a:endParaRPr sz="2200">
              <a:latin typeface="Times New Roman"/>
              <a:cs typeface="Times New Roman"/>
            </a:endParaRPr>
          </a:p>
          <a:p>
            <a:pPr marL="241300">
              <a:lnSpc>
                <a:spcPct val="100000"/>
              </a:lnSpc>
            </a:pPr>
            <a:r>
              <a:rPr sz="2200" spc="-5" dirty="0">
                <a:latin typeface="Times New Roman"/>
                <a:cs typeface="Times New Roman"/>
              </a:rPr>
              <a:t>bilgiyi </a:t>
            </a:r>
            <a:r>
              <a:rPr sz="2200" dirty="0">
                <a:latin typeface="Times New Roman"/>
                <a:cs typeface="Times New Roman"/>
              </a:rPr>
              <a:t>işleyen beynin </a:t>
            </a:r>
            <a:r>
              <a:rPr sz="2200" spc="-10" dirty="0">
                <a:latin typeface="Times New Roman"/>
                <a:cs typeface="Times New Roman"/>
              </a:rPr>
              <a:t>uygun </a:t>
            </a:r>
            <a:r>
              <a:rPr sz="2200" spc="5" dirty="0">
                <a:latin typeface="Times New Roman"/>
                <a:cs typeface="Times New Roman"/>
              </a:rPr>
              <a:t>alanına</a:t>
            </a:r>
            <a:r>
              <a:rPr sz="2200" spc="-45" dirty="0">
                <a:latin typeface="Times New Roman"/>
                <a:cs typeface="Times New Roman"/>
              </a:rPr>
              <a:t> </a:t>
            </a:r>
            <a:r>
              <a:rPr sz="2200" spc="-5" dirty="0">
                <a:latin typeface="Times New Roman"/>
                <a:cs typeface="Times New Roman"/>
              </a:rPr>
              <a:t>gönderme</a:t>
            </a:r>
            <a:endParaRPr sz="2200">
              <a:latin typeface="Times New Roman"/>
              <a:cs typeface="Times New Roman"/>
            </a:endParaRPr>
          </a:p>
        </p:txBody>
      </p:sp>
      <p:sp>
        <p:nvSpPr>
          <p:cNvPr id="8" name="object 8"/>
          <p:cNvSpPr/>
          <p:nvPr/>
        </p:nvSpPr>
        <p:spPr>
          <a:xfrm>
            <a:off x="8534400" y="1569719"/>
            <a:ext cx="1301496" cy="174955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7068612" y="3464197"/>
            <a:ext cx="4363319" cy="316186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581609"/>
            <a:ext cx="2654935" cy="574675"/>
          </a:xfrm>
          <a:prstGeom prst="rect">
            <a:avLst/>
          </a:prstGeom>
        </p:spPr>
        <p:txBody>
          <a:bodyPr vert="horz" wrap="square" lIns="0" tIns="12700" rIns="0" bIns="0" rtlCol="0">
            <a:spAutoFit/>
          </a:bodyPr>
          <a:lstStyle/>
          <a:p>
            <a:pPr marL="12700">
              <a:lnSpc>
                <a:spcPct val="100000"/>
              </a:lnSpc>
              <a:spcBef>
                <a:spcPts val="100"/>
              </a:spcBef>
            </a:pPr>
            <a:r>
              <a:rPr dirty="0"/>
              <a:t>Limbik</a:t>
            </a:r>
            <a:r>
              <a:rPr spc="-100" dirty="0"/>
              <a:t> </a:t>
            </a:r>
            <a:r>
              <a:rPr dirty="0"/>
              <a:t>sistem</a:t>
            </a:r>
          </a:p>
        </p:txBody>
      </p:sp>
      <p:sp>
        <p:nvSpPr>
          <p:cNvPr id="3" name="object 3"/>
          <p:cNvSpPr txBox="1"/>
          <p:nvPr/>
        </p:nvSpPr>
        <p:spPr>
          <a:xfrm>
            <a:off x="4876801" y="1493977"/>
            <a:ext cx="6676390" cy="5252720"/>
          </a:xfrm>
          <a:prstGeom prst="rect">
            <a:avLst/>
          </a:prstGeom>
        </p:spPr>
        <p:txBody>
          <a:bodyPr vert="horz" wrap="square" lIns="0" tIns="12700" rIns="0" bIns="0" rtlCol="0">
            <a:spAutoFit/>
          </a:bodyPr>
          <a:lstStyle/>
          <a:p>
            <a:pPr marL="241300" indent="-228600">
              <a:spcBef>
                <a:spcPts val="100"/>
              </a:spcBef>
              <a:buFont typeface="Arial"/>
              <a:buChar char="•"/>
              <a:tabLst>
                <a:tab pos="240665" algn="l"/>
                <a:tab pos="241300" algn="l"/>
              </a:tabLst>
            </a:pPr>
            <a:r>
              <a:rPr lang="tr-TR" sz="1600" spc="-5" dirty="0">
                <a:solidFill>
                  <a:srgbClr val="333333"/>
                </a:solidFill>
                <a:latin typeface="Times New Roman"/>
                <a:cs typeface="Times New Roman"/>
              </a:rPr>
              <a:t>Duyguların kontrol  merkezi  olması  nedeniyle  duygusal  beyin</a:t>
            </a:r>
          </a:p>
          <a:p>
            <a:pPr marL="241300" indent="-228600">
              <a:lnSpc>
                <a:spcPct val="100000"/>
              </a:lnSpc>
              <a:spcBef>
                <a:spcPts val="100"/>
              </a:spcBef>
              <a:buFont typeface="Arial"/>
              <a:buChar char="•"/>
              <a:tabLst>
                <a:tab pos="240665" algn="l"/>
                <a:tab pos="241300" algn="l"/>
              </a:tabLst>
            </a:pPr>
            <a:r>
              <a:rPr sz="1600" spc="-40" dirty="0" err="1" smtClean="0">
                <a:solidFill>
                  <a:srgbClr val="333333"/>
                </a:solidFill>
                <a:latin typeface="Times New Roman"/>
                <a:cs typeface="Times New Roman"/>
              </a:rPr>
              <a:t>Temel</a:t>
            </a:r>
            <a:r>
              <a:rPr sz="1600" spc="-40" dirty="0" smtClean="0">
                <a:solidFill>
                  <a:srgbClr val="333333"/>
                </a:solidFill>
                <a:latin typeface="Times New Roman"/>
                <a:cs typeface="Times New Roman"/>
              </a:rPr>
              <a:t> </a:t>
            </a:r>
            <a:r>
              <a:rPr sz="1600" spc="-5" dirty="0">
                <a:solidFill>
                  <a:srgbClr val="333333"/>
                </a:solidFill>
                <a:latin typeface="Times New Roman"/>
                <a:cs typeface="Times New Roman"/>
              </a:rPr>
              <a:t>duyguları, güdüleri </a:t>
            </a:r>
            <a:r>
              <a:rPr sz="1600" spc="-10" dirty="0">
                <a:solidFill>
                  <a:srgbClr val="333333"/>
                </a:solidFill>
                <a:latin typeface="Times New Roman"/>
                <a:cs typeface="Times New Roman"/>
              </a:rPr>
              <a:t>ve </a:t>
            </a:r>
            <a:r>
              <a:rPr sz="1600" spc="-5" dirty="0">
                <a:solidFill>
                  <a:srgbClr val="333333"/>
                </a:solidFill>
                <a:latin typeface="Times New Roman"/>
                <a:cs typeface="Times New Roman"/>
              </a:rPr>
              <a:t>hafıza işlemlerini</a:t>
            </a:r>
            <a:r>
              <a:rPr sz="1600" spc="165" dirty="0">
                <a:solidFill>
                  <a:srgbClr val="333333"/>
                </a:solidFill>
                <a:latin typeface="Times New Roman"/>
                <a:cs typeface="Times New Roman"/>
              </a:rPr>
              <a:t> </a:t>
            </a:r>
            <a:r>
              <a:rPr sz="1600" spc="-5" dirty="0">
                <a:solidFill>
                  <a:srgbClr val="333333"/>
                </a:solidFill>
                <a:latin typeface="Times New Roman"/>
                <a:cs typeface="Times New Roman"/>
              </a:rPr>
              <a:t>düzenleme</a:t>
            </a:r>
            <a:endParaRPr sz="1600" dirty="0">
              <a:latin typeface="Times New Roman"/>
              <a:cs typeface="Times New Roman"/>
            </a:endParaRPr>
          </a:p>
          <a:p>
            <a:pPr marL="241300" marR="5080" indent="-228600" algn="just">
              <a:lnSpc>
                <a:spcPct val="100000"/>
              </a:lnSpc>
              <a:spcBef>
                <a:spcPts val="5"/>
              </a:spcBef>
              <a:buFont typeface="Arial"/>
              <a:buChar char="•"/>
              <a:tabLst>
                <a:tab pos="241300" algn="l"/>
              </a:tabLst>
            </a:pPr>
            <a:r>
              <a:rPr sz="1600" dirty="0">
                <a:solidFill>
                  <a:srgbClr val="333333"/>
                </a:solidFill>
                <a:latin typeface="Times New Roman"/>
                <a:cs typeface="Times New Roman"/>
              </a:rPr>
              <a:t>Vücut </a:t>
            </a:r>
            <a:r>
              <a:rPr sz="1600" spc="-10" dirty="0">
                <a:solidFill>
                  <a:srgbClr val="333333"/>
                </a:solidFill>
                <a:latin typeface="Times New Roman"/>
                <a:cs typeface="Times New Roman"/>
              </a:rPr>
              <a:t>sıcaklığı, kan </a:t>
            </a:r>
            <a:r>
              <a:rPr sz="1600" spc="-5" dirty="0">
                <a:solidFill>
                  <a:srgbClr val="333333"/>
                </a:solidFill>
                <a:latin typeface="Times New Roman"/>
                <a:cs typeface="Times New Roman"/>
              </a:rPr>
              <a:t>basıncı </a:t>
            </a:r>
            <a:r>
              <a:rPr sz="1600" spc="-10" dirty="0">
                <a:solidFill>
                  <a:srgbClr val="333333"/>
                </a:solidFill>
                <a:latin typeface="Times New Roman"/>
                <a:cs typeface="Times New Roman"/>
              </a:rPr>
              <a:t>ve kan şekeri </a:t>
            </a:r>
            <a:r>
              <a:rPr sz="1600" spc="-5" dirty="0" err="1">
                <a:solidFill>
                  <a:srgbClr val="333333"/>
                </a:solidFill>
                <a:latin typeface="Times New Roman"/>
                <a:cs typeface="Times New Roman"/>
              </a:rPr>
              <a:t>seviyelerini</a:t>
            </a:r>
            <a:r>
              <a:rPr sz="1600" spc="-5" dirty="0">
                <a:solidFill>
                  <a:srgbClr val="333333"/>
                </a:solidFill>
                <a:latin typeface="Times New Roman"/>
                <a:cs typeface="Times New Roman"/>
              </a:rPr>
              <a:t>  </a:t>
            </a:r>
            <a:r>
              <a:rPr sz="1600" spc="-15" dirty="0" err="1" smtClean="0">
                <a:solidFill>
                  <a:srgbClr val="333333"/>
                </a:solidFill>
                <a:latin typeface="Times New Roman"/>
                <a:cs typeface="Times New Roman"/>
              </a:rPr>
              <a:t>ayarlama</a:t>
            </a:r>
            <a:r>
              <a:rPr lang="tr-TR" sz="1600" dirty="0"/>
              <a:t> </a:t>
            </a:r>
            <a:endParaRPr lang="tr-TR" sz="1600" dirty="0" smtClean="0"/>
          </a:p>
          <a:p>
            <a:pPr marL="12700">
              <a:spcBef>
                <a:spcPts val="1560"/>
              </a:spcBef>
            </a:pPr>
            <a:r>
              <a:rPr sz="2000" b="1" i="1" dirty="0" err="1" smtClean="0">
                <a:solidFill>
                  <a:srgbClr val="4471C4"/>
                </a:solidFill>
                <a:latin typeface="Times New Roman"/>
                <a:cs typeface="Times New Roman"/>
              </a:rPr>
              <a:t>Hipokampüs</a:t>
            </a:r>
            <a:r>
              <a:rPr lang="tr-TR" sz="2000" b="1" i="1" dirty="0">
                <a:solidFill>
                  <a:srgbClr val="4471C4"/>
                </a:solidFill>
                <a:latin typeface="Times New Roman"/>
                <a:cs typeface="Times New Roman"/>
              </a:rPr>
              <a:t> (Latincede  </a:t>
            </a:r>
            <a:r>
              <a:rPr lang="tr-TR" sz="2000" b="1" i="1" dirty="0" smtClean="0">
                <a:solidFill>
                  <a:srgbClr val="4471C4"/>
                </a:solidFill>
                <a:latin typeface="Times New Roman"/>
                <a:cs typeface="Times New Roman"/>
              </a:rPr>
              <a:t>deniz atı)</a:t>
            </a:r>
            <a:endParaRPr sz="2000" dirty="0">
              <a:latin typeface="Times New Roman"/>
              <a:cs typeface="Times New Roman"/>
            </a:endParaRPr>
          </a:p>
          <a:p>
            <a:pPr marL="241300" indent="-228600">
              <a:lnSpc>
                <a:spcPct val="100000"/>
              </a:lnSpc>
              <a:spcBef>
                <a:spcPts val="2165"/>
              </a:spcBef>
              <a:buFont typeface="Arial"/>
              <a:buChar char="•"/>
              <a:tabLst>
                <a:tab pos="240665" algn="l"/>
                <a:tab pos="241300" algn="l"/>
              </a:tabLst>
            </a:pPr>
            <a:r>
              <a:rPr sz="1600" spc="-10" dirty="0">
                <a:latin typeface="Times New Roman"/>
                <a:cs typeface="Times New Roman"/>
              </a:rPr>
              <a:t>Hafıza </a:t>
            </a:r>
            <a:r>
              <a:rPr sz="1600" spc="-5" dirty="0">
                <a:latin typeface="Times New Roman"/>
                <a:cs typeface="Times New Roman"/>
              </a:rPr>
              <a:t>işlevlerinin yürütülmesinde önemli</a:t>
            </a:r>
            <a:r>
              <a:rPr sz="1600" spc="105" dirty="0">
                <a:latin typeface="Times New Roman"/>
                <a:cs typeface="Times New Roman"/>
              </a:rPr>
              <a:t> </a:t>
            </a:r>
            <a:r>
              <a:rPr sz="1600" dirty="0">
                <a:latin typeface="Times New Roman"/>
                <a:cs typeface="Times New Roman"/>
              </a:rPr>
              <a:t>rol!</a:t>
            </a:r>
          </a:p>
          <a:p>
            <a:pPr marL="12700">
              <a:lnSpc>
                <a:spcPct val="100000"/>
              </a:lnSpc>
              <a:spcBef>
                <a:spcPts val="1560"/>
              </a:spcBef>
            </a:pPr>
            <a:endParaRPr lang="tr-TR" sz="2000" b="1" i="1" dirty="0" smtClean="0">
              <a:solidFill>
                <a:srgbClr val="4471C4"/>
              </a:solidFill>
              <a:latin typeface="Times New Roman"/>
              <a:cs typeface="Times New Roman"/>
            </a:endParaRPr>
          </a:p>
          <a:p>
            <a:pPr marL="12700">
              <a:lnSpc>
                <a:spcPct val="100000"/>
              </a:lnSpc>
              <a:spcBef>
                <a:spcPts val="1560"/>
              </a:spcBef>
            </a:pPr>
            <a:r>
              <a:rPr sz="2000" b="1" i="1" dirty="0" err="1" smtClean="0">
                <a:solidFill>
                  <a:srgbClr val="4471C4"/>
                </a:solidFill>
                <a:latin typeface="Times New Roman"/>
                <a:cs typeface="Times New Roman"/>
              </a:rPr>
              <a:t>Amigdala</a:t>
            </a:r>
            <a:r>
              <a:rPr lang="tr-TR" sz="2000" b="1" i="1" dirty="0" smtClean="0">
                <a:solidFill>
                  <a:srgbClr val="4471C4"/>
                </a:solidFill>
                <a:latin typeface="Times New Roman"/>
                <a:cs typeface="Times New Roman"/>
              </a:rPr>
              <a:t> </a:t>
            </a:r>
            <a:r>
              <a:rPr lang="tr-TR" sz="2000" b="1" i="1" dirty="0">
                <a:solidFill>
                  <a:srgbClr val="4471C4"/>
                </a:solidFill>
                <a:latin typeface="Times New Roman"/>
                <a:cs typeface="Times New Roman"/>
              </a:rPr>
              <a:t>(Latincede  </a:t>
            </a:r>
            <a:r>
              <a:rPr lang="tr-TR" sz="2000" b="1" i="1" dirty="0" smtClean="0">
                <a:solidFill>
                  <a:srgbClr val="4471C4"/>
                </a:solidFill>
                <a:latin typeface="Times New Roman"/>
                <a:cs typeface="Times New Roman"/>
              </a:rPr>
              <a:t>badem)</a:t>
            </a:r>
            <a:endParaRPr sz="2000" b="1" i="1" dirty="0">
              <a:solidFill>
                <a:srgbClr val="4471C4"/>
              </a:solidFill>
              <a:latin typeface="Times New Roman"/>
              <a:cs typeface="Times New Roman"/>
            </a:endParaRPr>
          </a:p>
          <a:p>
            <a:pPr marL="241300" indent="-228600">
              <a:lnSpc>
                <a:spcPct val="100000"/>
              </a:lnSpc>
              <a:spcBef>
                <a:spcPts val="1560"/>
              </a:spcBef>
              <a:buFont typeface="Arial"/>
              <a:buChar char="•"/>
              <a:tabLst>
                <a:tab pos="240665" algn="l"/>
                <a:tab pos="241300" algn="l"/>
              </a:tabLst>
            </a:pPr>
            <a:r>
              <a:rPr sz="1600" spc="-15" dirty="0">
                <a:latin typeface="Times New Roman"/>
                <a:cs typeface="Times New Roman"/>
              </a:rPr>
              <a:t>Duygu </a:t>
            </a:r>
            <a:r>
              <a:rPr sz="1600" spc="-5" dirty="0">
                <a:latin typeface="Times New Roman"/>
                <a:cs typeface="Times New Roman"/>
              </a:rPr>
              <a:t>düzenlenme </a:t>
            </a:r>
            <a:r>
              <a:rPr sz="1600" spc="-10" dirty="0">
                <a:latin typeface="Times New Roman"/>
                <a:cs typeface="Times New Roman"/>
              </a:rPr>
              <a:t>ve</a:t>
            </a:r>
            <a:r>
              <a:rPr sz="1600" spc="80" dirty="0">
                <a:latin typeface="Times New Roman"/>
                <a:cs typeface="Times New Roman"/>
              </a:rPr>
              <a:t> </a:t>
            </a:r>
            <a:r>
              <a:rPr sz="1600" dirty="0">
                <a:latin typeface="Times New Roman"/>
                <a:cs typeface="Times New Roman"/>
              </a:rPr>
              <a:t>kontrolü</a:t>
            </a:r>
          </a:p>
          <a:p>
            <a:pPr marL="241300" indent="-228600">
              <a:lnSpc>
                <a:spcPct val="100000"/>
              </a:lnSpc>
              <a:spcBef>
                <a:spcPts val="5"/>
              </a:spcBef>
              <a:buFont typeface="Arial"/>
              <a:buChar char="•"/>
              <a:tabLst>
                <a:tab pos="240665" algn="l"/>
                <a:tab pos="241300" algn="l"/>
              </a:tabLst>
            </a:pPr>
            <a:r>
              <a:rPr sz="1600" spc="-10" dirty="0">
                <a:latin typeface="Times New Roman"/>
                <a:cs typeface="Times New Roman"/>
              </a:rPr>
              <a:t>Duygusal</a:t>
            </a:r>
            <a:r>
              <a:rPr sz="1600" spc="30" dirty="0">
                <a:latin typeface="Times New Roman"/>
                <a:cs typeface="Times New Roman"/>
              </a:rPr>
              <a:t> </a:t>
            </a:r>
            <a:r>
              <a:rPr sz="1600" spc="-5" dirty="0">
                <a:latin typeface="Times New Roman"/>
                <a:cs typeface="Times New Roman"/>
              </a:rPr>
              <a:t>hafıza!</a:t>
            </a:r>
            <a:endParaRPr sz="1600" dirty="0">
              <a:latin typeface="Times New Roman"/>
              <a:cs typeface="Times New Roman"/>
            </a:endParaRPr>
          </a:p>
          <a:p>
            <a:pPr marL="12700">
              <a:lnSpc>
                <a:spcPct val="100000"/>
              </a:lnSpc>
              <a:spcBef>
                <a:spcPts val="1560"/>
              </a:spcBef>
            </a:pPr>
            <a:endParaRPr lang="tr-TR" sz="2000" b="1" i="1" dirty="0" smtClean="0">
              <a:solidFill>
                <a:srgbClr val="4471C4"/>
              </a:solidFill>
              <a:latin typeface="Times New Roman"/>
              <a:cs typeface="Times New Roman"/>
            </a:endParaRPr>
          </a:p>
          <a:p>
            <a:pPr marL="12700">
              <a:lnSpc>
                <a:spcPct val="100000"/>
              </a:lnSpc>
              <a:spcBef>
                <a:spcPts val="1560"/>
              </a:spcBef>
            </a:pPr>
            <a:r>
              <a:rPr sz="2000" b="1" i="1" dirty="0" err="1" smtClean="0">
                <a:solidFill>
                  <a:srgbClr val="4471C4"/>
                </a:solidFill>
                <a:latin typeface="Times New Roman"/>
                <a:cs typeface="Times New Roman"/>
              </a:rPr>
              <a:t>Hipotalamus</a:t>
            </a:r>
            <a:endParaRPr sz="2000" dirty="0">
              <a:latin typeface="Times New Roman"/>
              <a:cs typeface="Times New Roman"/>
            </a:endParaRPr>
          </a:p>
          <a:p>
            <a:pPr marL="241300" marR="6985" indent="-228600" algn="just">
              <a:lnSpc>
                <a:spcPct val="100000"/>
              </a:lnSpc>
              <a:spcBef>
                <a:spcPts val="1560"/>
              </a:spcBef>
              <a:buFont typeface="Arial"/>
              <a:buChar char="•"/>
              <a:tabLst>
                <a:tab pos="241300" algn="l"/>
              </a:tabLst>
            </a:pPr>
            <a:r>
              <a:rPr sz="1600" spc="-5" dirty="0">
                <a:latin typeface="Times New Roman"/>
                <a:cs typeface="Times New Roman"/>
              </a:rPr>
              <a:t>Görevi gündelik hayatımızdaki dürtüsel kaynaklı etkinlikleri  uygun şekilde sürdürmek </a:t>
            </a:r>
            <a:r>
              <a:rPr sz="1600" dirty="0">
                <a:latin typeface="Times New Roman"/>
                <a:cs typeface="Times New Roman"/>
              </a:rPr>
              <a:t>için </a:t>
            </a:r>
            <a:r>
              <a:rPr sz="1600" spc="-5" dirty="0">
                <a:latin typeface="Times New Roman"/>
                <a:cs typeface="Times New Roman"/>
              </a:rPr>
              <a:t>gerekli fizyolojik işlemleri  düzenleme…</a:t>
            </a:r>
            <a:endParaRPr sz="1600" dirty="0">
              <a:latin typeface="Times New Roman"/>
              <a:cs typeface="Times New Roman"/>
            </a:endParaRPr>
          </a:p>
        </p:txBody>
      </p:sp>
      <p:sp>
        <p:nvSpPr>
          <p:cNvPr id="4" name="object 4"/>
          <p:cNvSpPr/>
          <p:nvPr/>
        </p:nvSpPr>
        <p:spPr>
          <a:xfrm>
            <a:off x="1066800" y="2286000"/>
            <a:ext cx="3276600" cy="2819400"/>
          </a:xfrm>
          <a:prstGeom prst="rect">
            <a:avLst/>
          </a:prstGeom>
          <a:blipFill>
            <a:blip r:embed="rId2" cstate="print"/>
            <a:stretch>
              <a:fillRect/>
            </a:stretch>
          </a:blipFill>
        </p:spPr>
        <p:txBody>
          <a:bodyPr wrap="square" lIns="0" tIns="0" rIns="0" bIns="0" rtlCol="0"/>
          <a:lstStyle/>
          <a:p>
            <a:endParaRPr/>
          </a:p>
        </p:txBody>
      </p:sp>
      <p:pic>
        <p:nvPicPr>
          <p:cNvPr id="2050" name="Picture 2" descr="Beynin Merkezi – Hipokampüs – DEVHUN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01200" y="2438400"/>
            <a:ext cx="1752600" cy="1122279"/>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p:cNvPicPr>
            <a:picLocks noChangeAspect="1"/>
          </p:cNvPicPr>
          <p:nvPr/>
        </p:nvPicPr>
        <p:blipFill>
          <a:blip r:embed="rId4"/>
          <a:stretch>
            <a:fillRect/>
          </a:stretch>
        </p:blipFill>
        <p:spPr>
          <a:xfrm>
            <a:off x="9715500" y="3857912"/>
            <a:ext cx="1524000" cy="121443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43204"/>
            <a:ext cx="1878330" cy="574675"/>
          </a:xfrm>
          <a:prstGeom prst="rect">
            <a:avLst/>
          </a:prstGeom>
        </p:spPr>
        <p:txBody>
          <a:bodyPr vert="horz" wrap="square" lIns="0" tIns="12700" rIns="0" bIns="0" rtlCol="0">
            <a:spAutoFit/>
          </a:bodyPr>
          <a:lstStyle/>
          <a:p>
            <a:pPr marL="12700">
              <a:lnSpc>
                <a:spcPct val="100000"/>
              </a:lnSpc>
              <a:spcBef>
                <a:spcPts val="100"/>
              </a:spcBef>
            </a:pPr>
            <a:r>
              <a:rPr spc="-15" dirty="0"/>
              <a:t>S</a:t>
            </a:r>
            <a:r>
              <a:rPr dirty="0"/>
              <a:t>erebr</a:t>
            </a:r>
            <a:r>
              <a:rPr spc="-15" dirty="0"/>
              <a:t>u</a:t>
            </a:r>
            <a:r>
              <a:rPr dirty="0"/>
              <a:t>m</a:t>
            </a:r>
          </a:p>
        </p:txBody>
      </p:sp>
      <p:sp>
        <p:nvSpPr>
          <p:cNvPr id="3" name="object 3"/>
          <p:cNvSpPr txBox="1"/>
          <p:nvPr/>
        </p:nvSpPr>
        <p:spPr>
          <a:xfrm>
            <a:off x="917244" y="1559509"/>
            <a:ext cx="5331156" cy="3214983"/>
          </a:xfrm>
          <a:prstGeom prst="rect">
            <a:avLst/>
          </a:prstGeom>
        </p:spPr>
        <p:txBody>
          <a:bodyPr vert="horz" wrap="square" lIns="0" tIns="13970" rIns="0" bIns="0" rtlCol="0">
            <a:spAutoFit/>
          </a:bodyPr>
          <a:lstStyle/>
          <a:p>
            <a:pPr marL="241300" indent="-228600">
              <a:lnSpc>
                <a:spcPct val="100000"/>
              </a:lnSpc>
              <a:spcBef>
                <a:spcPts val="110"/>
              </a:spcBef>
              <a:buFont typeface="Arial"/>
              <a:buChar char="•"/>
              <a:tabLst>
                <a:tab pos="240665" algn="l"/>
                <a:tab pos="241300" algn="l"/>
                <a:tab pos="1195070" algn="l"/>
                <a:tab pos="1899285" algn="l"/>
                <a:tab pos="2862580" algn="l"/>
                <a:tab pos="3908425" algn="l"/>
                <a:tab pos="4874895" algn="l"/>
                <a:tab pos="5314315" algn="l"/>
              </a:tabLst>
            </a:pPr>
            <a:r>
              <a:rPr sz="2000" spc="-5" dirty="0">
                <a:solidFill>
                  <a:srgbClr val="333333"/>
                </a:solidFill>
                <a:latin typeface="Times New Roman"/>
                <a:cs typeface="Times New Roman"/>
              </a:rPr>
              <a:t>Görevi	daha	yüksek	seviyeli	bilişsel	</a:t>
            </a:r>
            <a:r>
              <a:rPr sz="2000" spc="-15" dirty="0" err="1" smtClean="0">
                <a:solidFill>
                  <a:srgbClr val="333333"/>
                </a:solidFill>
                <a:latin typeface="Times New Roman"/>
                <a:cs typeface="Times New Roman"/>
              </a:rPr>
              <a:t>ve</a:t>
            </a:r>
            <a:r>
              <a:rPr lang="tr-TR" sz="2000" spc="-15" dirty="0" smtClean="0">
                <a:solidFill>
                  <a:srgbClr val="333333"/>
                </a:solidFill>
                <a:latin typeface="Times New Roman"/>
                <a:cs typeface="Times New Roman"/>
              </a:rPr>
              <a:t> </a:t>
            </a:r>
            <a:r>
              <a:rPr sz="2000" spc="-5" dirty="0" err="1" smtClean="0">
                <a:solidFill>
                  <a:srgbClr val="333333"/>
                </a:solidFill>
                <a:latin typeface="Times New Roman"/>
                <a:cs typeface="Times New Roman"/>
              </a:rPr>
              <a:t>duygusal</a:t>
            </a:r>
            <a:r>
              <a:rPr lang="tr-TR" sz="2000" dirty="0">
                <a:latin typeface="Times New Roman"/>
                <a:cs typeface="Times New Roman"/>
              </a:rPr>
              <a:t> </a:t>
            </a:r>
            <a:r>
              <a:rPr sz="2000" dirty="0" err="1" smtClean="0">
                <a:solidFill>
                  <a:srgbClr val="333333"/>
                </a:solidFill>
                <a:latin typeface="Times New Roman"/>
                <a:cs typeface="Times New Roman"/>
              </a:rPr>
              <a:t>işlevleri</a:t>
            </a:r>
            <a:r>
              <a:rPr sz="2000" spc="-60" dirty="0" smtClean="0">
                <a:solidFill>
                  <a:srgbClr val="333333"/>
                </a:solidFill>
                <a:latin typeface="Times New Roman"/>
                <a:cs typeface="Times New Roman"/>
              </a:rPr>
              <a:t> </a:t>
            </a:r>
            <a:r>
              <a:rPr sz="2000" spc="-5" dirty="0">
                <a:solidFill>
                  <a:srgbClr val="333333"/>
                </a:solidFill>
                <a:latin typeface="Times New Roman"/>
                <a:cs typeface="Times New Roman"/>
              </a:rPr>
              <a:t>yürütmek…</a:t>
            </a:r>
            <a:endParaRPr sz="2000" dirty="0">
              <a:latin typeface="Times New Roman"/>
              <a:cs typeface="Times New Roman"/>
            </a:endParaRPr>
          </a:p>
          <a:p>
            <a:pPr>
              <a:lnSpc>
                <a:spcPct val="100000"/>
              </a:lnSpc>
            </a:pPr>
            <a:endParaRPr sz="2400" dirty="0">
              <a:latin typeface="Times New Roman"/>
              <a:cs typeface="Times New Roman"/>
            </a:endParaRPr>
          </a:p>
          <a:p>
            <a:pPr marL="12700">
              <a:lnSpc>
                <a:spcPct val="100000"/>
              </a:lnSpc>
            </a:pPr>
            <a:r>
              <a:rPr sz="2000" b="1" i="1" spc="-5" dirty="0">
                <a:solidFill>
                  <a:srgbClr val="4471C4"/>
                </a:solidFill>
                <a:latin typeface="Times New Roman"/>
                <a:cs typeface="Times New Roman"/>
              </a:rPr>
              <a:t>Beyin </a:t>
            </a:r>
            <a:r>
              <a:rPr sz="2000" b="1" i="1" dirty="0">
                <a:solidFill>
                  <a:srgbClr val="4471C4"/>
                </a:solidFill>
                <a:latin typeface="Times New Roman"/>
                <a:cs typeface="Times New Roman"/>
              </a:rPr>
              <a:t>kabuğu </a:t>
            </a:r>
            <a:r>
              <a:rPr sz="2000" b="1" i="1" spc="-5" dirty="0">
                <a:solidFill>
                  <a:srgbClr val="4471C4"/>
                </a:solidFill>
                <a:latin typeface="Times New Roman"/>
                <a:cs typeface="Times New Roman"/>
              </a:rPr>
              <a:t>(serebral</a:t>
            </a:r>
            <a:r>
              <a:rPr sz="2000" b="1" i="1" spc="20" dirty="0">
                <a:solidFill>
                  <a:srgbClr val="4471C4"/>
                </a:solidFill>
                <a:latin typeface="Times New Roman"/>
                <a:cs typeface="Times New Roman"/>
              </a:rPr>
              <a:t> </a:t>
            </a:r>
            <a:r>
              <a:rPr sz="2000" b="1" i="1" spc="-5" dirty="0" err="1">
                <a:solidFill>
                  <a:srgbClr val="4471C4"/>
                </a:solidFill>
                <a:latin typeface="Times New Roman"/>
                <a:cs typeface="Times New Roman"/>
              </a:rPr>
              <a:t>korteks</a:t>
            </a:r>
            <a:r>
              <a:rPr sz="2000" b="1" i="1" spc="-5" dirty="0" smtClean="0">
                <a:solidFill>
                  <a:srgbClr val="4471C4"/>
                </a:solidFill>
                <a:latin typeface="Times New Roman"/>
                <a:cs typeface="Times New Roman"/>
              </a:rPr>
              <a:t>)</a:t>
            </a:r>
            <a:endParaRPr sz="2400" dirty="0">
              <a:latin typeface="Times New Roman"/>
              <a:cs typeface="Times New Roman"/>
            </a:endParaRPr>
          </a:p>
          <a:p>
            <a:pPr marL="241300" indent="-228600">
              <a:lnSpc>
                <a:spcPct val="100000"/>
              </a:lnSpc>
              <a:buFont typeface="Arial"/>
              <a:buChar char="•"/>
              <a:tabLst>
                <a:tab pos="240665" algn="l"/>
                <a:tab pos="241300" algn="l"/>
                <a:tab pos="1289685" algn="l"/>
                <a:tab pos="2445385" algn="l"/>
                <a:tab pos="3847465" algn="l"/>
                <a:tab pos="4725670" algn="l"/>
                <a:tab pos="5243830" algn="l"/>
                <a:tab pos="5856605" algn="l"/>
              </a:tabLst>
            </a:pPr>
            <a:r>
              <a:rPr sz="2000" spc="-5" dirty="0">
                <a:latin typeface="Times New Roman"/>
                <a:cs typeface="Times New Roman"/>
              </a:rPr>
              <a:t>B</a:t>
            </a:r>
            <a:r>
              <a:rPr sz="2000" dirty="0">
                <a:latin typeface="Times New Roman"/>
                <a:cs typeface="Times New Roman"/>
              </a:rPr>
              <a:t>e</a:t>
            </a:r>
            <a:r>
              <a:rPr sz="2000" spc="-20" dirty="0">
                <a:latin typeface="Times New Roman"/>
                <a:cs typeface="Times New Roman"/>
              </a:rPr>
              <a:t>y</a:t>
            </a:r>
            <a:r>
              <a:rPr sz="2000" spc="5" dirty="0">
                <a:latin typeface="Times New Roman"/>
                <a:cs typeface="Times New Roman"/>
              </a:rPr>
              <a:t>i</a:t>
            </a:r>
            <a:r>
              <a:rPr sz="2000" dirty="0">
                <a:latin typeface="Times New Roman"/>
                <a:cs typeface="Times New Roman"/>
              </a:rPr>
              <a:t>ne	</a:t>
            </a:r>
            <a:r>
              <a:rPr sz="2000" spc="-25" dirty="0">
                <a:latin typeface="Times New Roman"/>
                <a:cs typeface="Times New Roman"/>
              </a:rPr>
              <a:t>k</a:t>
            </a:r>
            <a:r>
              <a:rPr sz="2000" spc="5" dirty="0">
                <a:latin typeface="Times New Roman"/>
                <a:cs typeface="Times New Roman"/>
              </a:rPr>
              <a:t>ı</a:t>
            </a:r>
            <a:r>
              <a:rPr sz="2000" spc="-25" dirty="0">
                <a:latin typeface="Times New Roman"/>
                <a:cs typeface="Times New Roman"/>
              </a:rPr>
              <a:t>v</a:t>
            </a:r>
            <a:r>
              <a:rPr sz="2000" spc="5" dirty="0">
                <a:latin typeface="Times New Roman"/>
                <a:cs typeface="Times New Roman"/>
              </a:rPr>
              <a:t>rı</a:t>
            </a:r>
            <a:r>
              <a:rPr sz="2000" spc="-35" dirty="0">
                <a:latin typeface="Times New Roman"/>
                <a:cs typeface="Times New Roman"/>
              </a:rPr>
              <a:t>m</a:t>
            </a:r>
            <a:r>
              <a:rPr sz="2000" spc="5" dirty="0">
                <a:latin typeface="Times New Roman"/>
                <a:cs typeface="Times New Roman"/>
              </a:rPr>
              <a:t>l</a:t>
            </a:r>
            <a:r>
              <a:rPr sz="2000" dirty="0">
                <a:latin typeface="Times New Roman"/>
                <a:cs typeface="Times New Roman"/>
              </a:rPr>
              <a:t>ı	</a:t>
            </a:r>
            <a:r>
              <a:rPr sz="2000" spc="-25" dirty="0" err="1" smtClean="0">
                <a:latin typeface="Times New Roman"/>
                <a:cs typeface="Times New Roman"/>
              </a:rPr>
              <a:t>g</a:t>
            </a:r>
            <a:r>
              <a:rPr sz="2000" dirty="0" err="1" smtClean="0">
                <a:latin typeface="Times New Roman"/>
                <a:cs typeface="Times New Roman"/>
              </a:rPr>
              <a:t>ö</a:t>
            </a:r>
            <a:r>
              <a:rPr sz="2000" spc="5" dirty="0" err="1" smtClean="0">
                <a:latin typeface="Times New Roman"/>
                <a:cs typeface="Times New Roman"/>
              </a:rPr>
              <a:t>r</a:t>
            </a:r>
            <a:r>
              <a:rPr sz="2000" dirty="0" err="1" smtClean="0">
                <a:latin typeface="Times New Roman"/>
                <a:cs typeface="Times New Roman"/>
              </a:rPr>
              <a:t>ün</a:t>
            </a:r>
            <a:r>
              <a:rPr sz="2000" spc="5" dirty="0" err="1" smtClean="0">
                <a:latin typeface="Times New Roman"/>
                <a:cs typeface="Times New Roman"/>
              </a:rPr>
              <a:t>t</a:t>
            </a:r>
            <a:r>
              <a:rPr sz="2000" spc="-25" dirty="0" err="1" smtClean="0">
                <a:latin typeface="Times New Roman"/>
                <a:cs typeface="Times New Roman"/>
              </a:rPr>
              <a:t>üy</a:t>
            </a:r>
            <a:r>
              <a:rPr sz="2000" dirty="0" err="1" smtClean="0">
                <a:latin typeface="Times New Roman"/>
                <a:cs typeface="Times New Roman"/>
              </a:rPr>
              <a:t>ü</a:t>
            </a:r>
            <a:r>
              <a:rPr lang="tr-TR" sz="2000" dirty="0" smtClean="0">
                <a:latin typeface="Times New Roman"/>
                <a:cs typeface="Times New Roman"/>
              </a:rPr>
              <a:t> </a:t>
            </a:r>
            <a:r>
              <a:rPr sz="2000" spc="-25" dirty="0" err="1" smtClean="0">
                <a:latin typeface="Times New Roman"/>
                <a:cs typeface="Times New Roman"/>
              </a:rPr>
              <a:t>v</a:t>
            </a:r>
            <a:r>
              <a:rPr sz="2000" dirty="0" err="1" smtClean="0">
                <a:latin typeface="Times New Roman"/>
                <a:cs typeface="Times New Roman"/>
              </a:rPr>
              <a:t>e</a:t>
            </a:r>
            <a:r>
              <a:rPr sz="2000" spc="10" dirty="0" err="1" smtClean="0">
                <a:latin typeface="Times New Roman"/>
                <a:cs typeface="Times New Roman"/>
              </a:rPr>
              <a:t>r</a:t>
            </a:r>
            <a:r>
              <a:rPr sz="2000" dirty="0" err="1" smtClean="0">
                <a:latin typeface="Times New Roman"/>
                <a:cs typeface="Times New Roman"/>
              </a:rPr>
              <a:t>en</a:t>
            </a:r>
            <a:r>
              <a:rPr lang="tr-TR" sz="2000" dirty="0" smtClean="0">
                <a:latin typeface="Times New Roman"/>
                <a:cs typeface="Times New Roman"/>
              </a:rPr>
              <a:t> </a:t>
            </a:r>
            <a:r>
              <a:rPr sz="2000" spc="-25" dirty="0" err="1" smtClean="0">
                <a:latin typeface="Times New Roman"/>
                <a:cs typeface="Times New Roman"/>
              </a:rPr>
              <a:t>v</a:t>
            </a:r>
            <a:r>
              <a:rPr sz="2000" dirty="0" err="1" smtClean="0">
                <a:latin typeface="Times New Roman"/>
                <a:cs typeface="Times New Roman"/>
              </a:rPr>
              <a:t>e</a:t>
            </a:r>
            <a:r>
              <a:rPr lang="tr-TR" sz="2000" dirty="0">
                <a:latin typeface="Times New Roman"/>
                <a:cs typeface="Times New Roman"/>
              </a:rPr>
              <a:t> </a:t>
            </a:r>
            <a:r>
              <a:rPr sz="2000" dirty="0" err="1" smtClean="0">
                <a:latin typeface="Times New Roman"/>
                <a:cs typeface="Times New Roman"/>
              </a:rPr>
              <a:t>a</a:t>
            </a:r>
            <a:r>
              <a:rPr sz="2000" spc="-15" dirty="0" err="1" smtClean="0">
                <a:latin typeface="Times New Roman"/>
                <a:cs typeface="Times New Roman"/>
              </a:rPr>
              <a:t>l</a:t>
            </a:r>
            <a:r>
              <a:rPr sz="2000" spc="5" dirty="0" err="1" smtClean="0">
                <a:latin typeface="Times New Roman"/>
                <a:cs typeface="Times New Roman"/>
              </a:rPr>
              <a:t>t</a:t>
            </a:r>
            <a:r>
              <a:rPr sz="2000" dirty="0" err="1" smtClean="0">
                <a:latin typeface="Times New Roman"/>
                <a:cs typeface="Times New Roman"/>
              </a:rPr>
              <a:t>ı</a:t>
            </a:r>
            <a:r>
              <a:rPr lang="tr-TR" sz="2000" dirty="0" smtClean="0">
                <a:latin typeface="Times New Roman"/>
                <a:cs typeface="Times New Roman"/>
              </a:rPr>
              <a:t> </a:t>
            </a:r>
            <a:r>
              <a:rPr sz="2000" spc="5" dirty="0" err="1" smtClean="0">
                <a:latin typeface="Times New Roman"/>
                <a:cs typeface="Times New Roman"/>
              </a:rPr>
              <a:t>i</a:t>
            </a:r>
            <a:r>
              <a:rPr sz="2000" dirty="0" err="1" smtClean="0">
                <a:latin typeface="Times New Roman"/>
                <a:cs typeface="Times New Roman"/>
              </a:rPr>
              <a:t>n</a:t>
            </a:r>
            <a:r>
              <a:rPr sz="2000" spc="-20" dirty="0" err="1" smtClean="0">
                <a:latin typeface="Times New Roman"/>
                <a:cs typeface="Times New Roman"/>
              </a:rPr>
              <a:t>c</a:t>
            </a:r>
            <a:r>
              <a:rPr sz="2000" dirty="0" err="1" smtClean="0">
                <a:latin typeface="Times New Roman"/>
                <a:cs typeface="Times New Roman"/>
              </a:rPr>
              <a:t>e</a:t>
            </a:r>
            <a:r>
              <a:rPr lang="tr-TR" sz="2000" dirty="0">
                <a:latin typeface="Times New Roman"/>
                <a:cs typeface="Times New Roman"/>
              </a:rPr>
              <a:t> </a:t>
            </a:r>
            <a:r>
              <a:rPr sz="2000" spc="-5" dirty="0" err="1" smtClean="0">
                <a:latin typeface="Times New Roman"/>
                <a:cs typeface="Times New Roman"/>
              </a:rPr>
              <a:t>katmandan</a:t>
            </a:r>
            <a:r>
              <a:rPr sz="2000" spc="-5" dirty="0" smtClean="0">
                <a:latin typeface="Times New Roman"/>
                <a:cs typeface="Times New Roman"/>
              </a:rPr>
              <a:t> </a:t>
            </a:r>
            <a:r>
              <a:rPr sz="2000" spc="5" dirty="0">
                <a:latin typeface="Times New Roman"/>
                <a:cs typeface="Times New Roman"/>
              </a:rPr>
              <a:t>oluşan</a:t>
            </a:r>
            <a:r>
              <a:rPr sz="2000" spc="-35" dirty="0">
                <a:latin typeface="Times New Roman"/>
                <a:cs typeface="Times New Roman"/>
              </a:rPr>
              <a:t> </a:t>
            </a:r>
            <a:r>
              <a:rPr sz="2000" dirty="0">
                <a:latin typeface="Times New Roman"/>
                <a:cs typeface="Times New Roman"/>
              </a:rPr>
              <a:t>tabaka</a:t>
            </a:r>
          </a:p>
          <a:p>
            <a:pPr marL="241300" indent="-228600">
              <a:lnSpc>
                <a:spcPct val="100000"/>
              </a:lnSpc>
              <a:spcBef>
                <a:spcPts val="5"/>
              </a:spcBef>
              <a:buFont typeface="Arial"/>
              <a:buChar char="•"/>
              <a:tabLst>
                <a:tab pos="240665" algn="l"/>
                <a:tab pos="241300" algn="l"/>
              </a:tabLst>
            </a:pPr>
            <a:r>
              <a:rPr sz="2000" spc="-5" dirty="0">
                <a:latin typeface="Times New Roman"/>
                <a:cs typeface="Times New Roman"/>
              </a:rPr>
              <a:t>Üst düzey </a:t>
            </a:r>
            <a:r>
              <a:rPr sz="2000" dirty="0">
                <a:latin typeface="Times New Roman"/>
                <a:cs typeface="Times New Roman"/>
              </a:rPr>
              <a:t>zihinsel faaliyetleri </a:t>
            </a:r>
            <a:r>
              <a:rPr sz="2000" spc="-5" dirty="0">
                <a:latin typeface="Times New Roman"/>
                <a:cs typeface="Times New Roman"/>
              </a:rPr>
              <a:t>yürütme</a:t>
            </a:r>
            <a:r>
              <a:rPr sz="2000" spc="-75" dirty="0">
                <a:latin typeface="Times New Roman"/>
                <a:cs typeface="Times New Roman"/>
              </a:rPr>
              <a:t> </a:t>
            </a:r>
            <a:r>
              <a:rPr sz="2000" spc="-5" dirty="0">
                <a:latin typeface="Times New Roman"/>
                <a:cs typeface="Times New Roman"/>
              </a:rPr>
              <a:t>misyonu…</a:t>
            </a:r>
            <a:endParaRPr sz="2000" dirty="0">
              <a:latin typeface="Times New Roman"/>
              <a:cs typeface="Times New Roman"/>
            </a:endParaRPr>
          </a:p>
          <a:p>
            <a:pPr>
              <a:lnSpc>
                <a:spcPct val="100000"/>
              </a:lnSpc>
              <a:buChar char="•"/>
            </a:pPr>
            <a:endParaRPr sz="2400" dirty="0">
              <a:latin typeface="Times New Roman"/>
              <a:cs typeface="Times New Roman"/>
            </a:endParaRPr>
          </a:p>
          <a:p>
            <a:pPr marL="12700">
              <a:lnSpc>
                <a:spcPct val="100000"/>
              </a:lnSpc>
            </a:pPr>
            <a:endParaRPr sz="2000" b="1" i="1" dirty="0" err="1">
              <a:solidFill>
                <a:srgbClr val="4471C4"/>
              </a:solidFill>
              <a:latin typeface="Times New Roman"/>
              <a:cs typeface="Times New Roman"/>
            </a:endParaRPr>
          </a:p>
        </p:txBody>
      </p:sp>
      <p:sp>
        <p:nvSpPr>
          <p:cNvPr id="4" name="object 4"/>
          <p:cNvSpPr/>
          <p:nvPr/>
        </p:nvSpPr>
        <p:spPr>
          <a:xfrm>
            <a:off x="8839199" y="4572000"/>
            <a:ext cx="2726043" cy="209283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057805" y="1447800"/>
            <a:ext cx="3159104" cy="2636520"/>
          </a:xfrm>
          <a:prstGeom prst="rect">
            <a:avLst/>
          </a:prstGeom>
          <a:blipFill>
            <a:blip r:embed="rId3" cstate="print"/>
            <a:stretch>
              <a:fillRect/>
            </a:stretch>
          </a:blipFill>
        </p:spPr>
        <p:txBody>
          <a:bodyPr wrap="square" lIns="0" tIns="0" rIns="0" bIns="0" rtlCol="0"/>
          <a:lstStyle/>
          <a:p>
            <a:endParaRPr/>
          </a:p>
        </p:txBody>
      </p:sp>
      <p:pic>
        <p:nvPicPr>
          <p:cNvPr id="9218" name="Picture 2" descr="Corpus Callosum Nedir? - Evrim Ağacı"/>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305" t="1778"/>
          <a:stretch/>
        </p:blipFill>
        <p:spPr bwMode="auto">
          <a:xfrm>
            <a:off x="6747651" y="4876800"/>
            <a:ext cx="1494820" cy="1629149"/>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3"/>
          <p:cNvSpPr txBox="1"/>
          <p:nvPr/>
        </p:nvSpPr>
        <p:spPr>
          <a:xfrm>
            <a:off x="990600" y="4419600"/>
            <a:ext cx="5331156" cy="1614545"/>
          </a:xfrm>
          <a:prstGeom prst="rect">
            <a:avLst/>
          </a:prstGeom>
        </p:spPr>
        <p:txBody>
          <a:bodyPr vert="horz" wrap="square" lIns="0" tIns="13970" rIns="0" bIns="0" rtlCol="0">
            <a:spAutoFit/>
          </a:bodyPr>
          <a:lstStyle/>
          <a:p>
            <a:pPr>
              <a:lnSpc>
                <a:spcPct val="100000"/>
              </a:lnSpc>
              <a:buChar char="•"/>
            </a:pPr>
            <a:endParaRPr sz="2400" dirty="0">
              <a:latin typeface="Times New Roman"/>
              <a:cs typeface="Times New Roman"/>
            </a:endParaRPr>
          </a:p>
          <a:p>
            <a:pPr marL="12700">
              <a:lnSpc>
                <a:spcPct val="100000"/>
              </a:lnSpc>
            </a:pPr>
            <a:r>
              <a:rPr sz="2000" b="1" i="1" dirty="0" err="1">
                <a:solidFill>
                  <a:srgbClr val="4471C4"/>
                </a:solidFill>
                <a:latin typeface="Times New Roman"/>
                <a:cs typeface="Times New Roman"/>
              </a:rPr>
              <a:t>Korpus</a:t>
            </a:r>
            <a:r>
              <a:rPr sz="2000" b="1" i="1" dirty="0">
                <a:solidFill>
                  <a:srgbClr val="4471C4"/>
                </a:solidFill>
                <a:latin typeface="Times New Roman"/>
                <a:cs typeface="Times New Roman"/>
              </a:rPr>
              <a:t> </a:t>
            </a:r>
            <a:r>
              <a:rPr sz="2000" b="1" i="1" dirty="0" err="1" smtClean="0">
                <a:solidFill>
                  <a:srgbClr val="4471C4"/>
                </a:solidFill>
                <a:latin typeface="Times New Roman"/>
                <a:cs typeface="Times New Roman"/>
              </a:rPr>
              <a:t>kallosum</a:t>
            </a:r>
            <a:endParaRPr sz="2400" dirty="0">
              <a:latin typeface="Times New Roman"/>
              <a:cs typeface="Times New Roman"/>
            </a:endParaRPr>
          </a:p>
          <a:p>
            <a:pPr marL="241300" indent="-228600">
              <a:lnSpc>
                <a:spcPct val="100000"/>
              </a:lnSpc>
              <a:buFont typeface="Arial"/>
              <a:buChar char="•"/>
              <a:tabLst>
                <a:tab pos="240665" algn="l"/>
                <a:tab pos="241300" algn="l"/>
              </a:tabLst>
            </a:pPr>
            <a:r>
              <a:rPr sz="2000" spc="-5" dirty="0">
                <a:latin typeface="Times New Roman"/>
                <a:cs typeface="Times New Roman"/>
              </a:rPr>
              <a:t>Görevi</a:t>
            </a:r>
            <a:r>
              <a:rPr sz="2000" spc="160" dirty="0">
                <a:latin typeface="Times New Roman"/>
                <a:cs typeface="Times New Roman"/>
              </a:rPr>
              <a:t> </a:t>
            </a:r>
            <a:r>
              <a:rPr sz="2000" spc="-5" dirty="0">
                <a:latin typeface="Times New Roman"/>
                <a:cs typeface="Times New Roman"/>
              </a:rPr>
              <a:t>iki</a:t>
            </a:r>
            <a:r>
              <a:rPr sz="2000" spc="160" dirty="0">
                <a:latin typeface="Times New Roman"/>
                <a:cs typeface="Times New Roman"/>
              </a:rPr>
              <a:t> </a:t>
            </a:r>
            <a:r>
              <a:rPr sz="2000" spc="-5" dirty="0">
                <a:latin typeface="Times New Roman"/>
                <a:cs typeface="Times New Roman"/>
              </a:rPr>
              <a:t>yarı</a:t>
            </a:r>
            <a:r>
              <a:rPr sz="2000" spc="160" dirty="0">
                <a:latin typeface="Times New Roman"/>
                <a:cs typeface="Times New Roman"/>
              </a:rPr>
              <a:t> </a:t>
            </a:r>
            <a:r>
              <a:rPr sz="2000" dirty="0">
                <a:latin typeface="Times New Roman"/>
                <a:cs typeface="Times New Roman"/>
              </a:rPr>
              <a:t>kürenin</a:t>
            </a:r>
            <a:r>
              <a:rPr sz="2000" spc="145" dirty="0">
                <a:latin typeface="Times New Roman"/>
                <a:cs typeface="Times New Roman"/>
              </a:rPr>
              <a:t> </a:t>
            </a:r>
            <a:r>
              <a:rPr sz="2000" dirty="0">
                <a:latin typeface="Times New Roman"/>
                <a:cs typeface="Times New Roman"/>
              </a:rPr>
              <a:t>birbirinden</a:t>
            </a:r>
            <a:r>
              <a:rPr sz="2000" spc="160" dirty="0">
                <a:latin typeface="Times New Roman"/>
                <a:cs typeface="Times New Roman"/>
              </a:rPr>
              <a:t> </a:t>
            </a:r>
            <a:r>
              <a:rPr sz="2000" spc="-5" dirty="0" err="1">
                <a:latin typeface="Times New Roman"/>
                <a:cs typeface="Times New Roman"/>
              </a:rPr>
              <a:t>haberdar</a:t>
            </a:r>
            <a:r>
              <a:rPr sz="2000" spc="165" dirty="0">
                <a:latin typeface="Times New Roman"/>
                <a:cs typeface="Times New Roman"/>
              </a:rPr>
              <a:t> </a:t>
            </a:r>
            <a:r>
              <a:rPr sz="2000" spc="-10" dirty="0" err="1" smtClean="0">
                <a:latin typeface="Times New Roman"/>
                <a:cs typeface="Times New Roman"/>
              </a:rPr>
              <a:t>olmasını</a:t>
            </a:r>
            <a:r>
              <a:rPr lang="tr-TR" sz="2000" dirty="0">
                <a:latin typeface="Times New Roman"/>
                <a:cs typeface="Times New Roman"/>
              </a:rPr>
              <a:t> </a:t>
            </a:r>
            <a:r>
              <a:rPr sz="2000" spc="-15" dirty="0" err="1" smtClean="0">
                <a:latin typeface="Times New Roman"/>
                <a:cs typeface="Times New Roman"/>
              </a:rPr>
              <a:t>ve</a:t>
            </a:r>
            <a:r>
              <a:rPr sz="2000" spc="-15" dirty="0" smtClean="0">
                <a:latin typeface="Times New Roman"/>
                <a:cs typeface="Times New Roman"/>
              </a:rPr>
              <a:t> </a:t>
            </a:r>
            <a:r>
              <a:rPr sz="2000" spc="-5" dirty="0">
                <a:latin typeface="Times New Roman"/>
                <a:cs typeface="Times New Roman"/>
              </a:rPr>
              <a:t>eşgüdümlü </a:t>
            </a:r>
            <a:r>
              <a:rPr sz="2000" spc="5" dirty="0">
                <a:latin typeface="Times New Roman"/>
                <a:cs typeface="Times New Roman"/>
              </a:rPr>
              <a:t>olarak </a:t>
            </a:r>
            <a:r>
              <a:rPr sz="2000" dirty="0">
                <a:latin typeface="Times New Roman"/>
                <a:cs typeface="Times New Roman"/>
              </a:rPr>
              <a:t>çalışmasını</a:t>
            </a:r>
            <a:r>
              <a:rPr sz="2000" spc="-75" dirty="0">
                <a:latin typeface="Times New Roman"/>
                <a:cs typeface="Times New Roman"/>
              </a:rPr>
              <a:t> </a:t>
            </a:r>
            <a:r>
              <a:rPr sz="2000" spc="-5" dirty="0">
                <a:latin typeface="Times New Roman"/>
                <a:cs typeface="Times New Roman"/>
              </a:rPr>
              <a:t>sağlama…</a:t>
            </a:r>
            <a:endParaRPr sz="2000" dirty="0">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218"/>
                                        </p:tgtEl>
                                        <p:attrNameLst>
                                          <p:attrName>style.visibility</p:attrName>
                                        </p:attrNameLst>
                                      </p:cBhvr>
                                      <p:to>
                                        <p:strVal val="visible"/>
                                      </p:to>
                                    </p:set>
                                    <p:anim calcmode="lin" valueType="num">
                                      <p:cBhvr additive="base">
                                        <p:cTn id="19" dur="500" fill="hold"/>
                                        <p:tgtEl>
                                          <p:spTgt spid="9218"/>
                                        </p:tgtEl>
                                        <p:attrNameLst>
                                          <p:attrName>ppt_x</p:attrName>
                                        </p:attrNameLst>
                                      </p:cBhvr>
                                      <p:tavLst>
                                        <p:tav tm="0">
                                          <p:val>
                                            <p:strVal val="#ppt_x"/>
                                          </p:val>
                                        </p:tav>
                                        <p:tav tm="100000">
                                          <p:val>
                                            <p:strVal val="#ppt_x"/>
                                          </p:val>
                                        </p:tav>
                                      </p:tavLst>
                                    </p:anim>
                                    <p:anim calcmode="lin" valueType="num">
                                      <p:cBhvr additive="base">
                                        <p:cTn id="20" dur="500" fill="hold"/>
                                        <p:tgtEl>
                                          <p:spTgt spid="92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64540"/>
            <a:ext cx="1878330" cy="574675"/>
          </a:xfrm>
          <a:prstGeom prst="rect">
            <a:avLst/>
          </a:prstGeom>
        </p:spPr>
        <p:txBody>
          <a:bodyPr vert="horz" wrap="square" lIns="0" tIns="12700" rIns="0" bIns="0" rtlCol="0">
            <a:spAutoFit/>
          </a:bodyPr>
          <a:lstStyle/>
          <a:p>
            <a:pPr marL="12700">
              <a:lnSpc>
                <a:spcPct val="100000"/>
              </a:lnSpc>
              <a:spcBef>
                <a:spcPts val="100"/>
              </a:spcBef>
            </a:pPr>
            <a:r>
              <a:rPr spc="-15" dirty="0"/>
              <a:t>S</a:t>
            </a:r>
            <a:r>
              <a:rPr dirty="0"/>
              <a:t>erebr</a:t>
            </a:r>
            <a:r>
              <a:rPr spc="-15" dirty="0"/>
              <a:t>u</a:t>
            </a:r>
            <a:r>
              <a:rPr dirty="0"/>
              <a:t>m</a:t>
            </a:r>
          </a:p>
        </p:txBody>
      </p:sp>
      <p:sp>
        <p:nvSpPr>
          <p:cNvPr id="3" name="object 3"/>
          <p:cNvSpPr txBox="1"/>
          <p:nvPr/>
        </p:nvSpPr>
        <p:spPr>
          <a:xfrm>
            <a:off x="917244" y="1621612"/>
            <a:ext cx="6320790" cy="5030470"/>
          </a:xfrm>
          <a:prstGeom prst="rect">
            <a:avLst/>
          </a:prstGeom>
        </p:spPr>
        <p:txBody>
          <a:bodyPr vert="horz" wrap="square" lIns="0" tIns="13970" rIns="0" bIns="0" rtlCol="0">
            <a:spAutoFit/>
          </a:bodyPr>
          <a:lstStyle/>
          <a:p>
            <a:pPr marL="12700">
              <a:lnSpc>
                <a:spcPct val="100000"/>
              </a:lnSpc>
              <a:spcBef>
                <a:spcPts val="110"/>
              </a:spcBef>
            </a:pPr>
            <a:r>
              <a:rPr sz="2800" b="1" i="1" dirty="0">
                <a:solidFill>
                  <a:srgbClr val="006FC0"/>
                </a:solidFill>
                <a:latin typeface="Times New Roman"/>
                <a:cs typeface="Times New Roman"/>
              </a:rPr>
              <a:t>Serebrum</a:t>
            </a:r>
            <a:r>
              <a:rPr sz="2800" b="1" i="1" spc="-50" dirty="0">
                <a:solidFill>
                  <a:srgbClr val="006FC0"/>
                </a:solidFill>
                <a:latin typeface="Times New Roman"/>
                <a:cs typeface="Times New Roman"/>
              </a:rPr>
              <a:t> </a:t>
            </a:r>
            <a:r>
              <a:rPr sz="2800" b="1" i="1" dirty="0">
                <a:solidFill>
                  <a:srgbClr val="006FC0"/>
                </a:solidFill>
                <a:latin typeface="Times New Roman"/>
                <a:cs typeface="Times New Roman"/>
              </a:rPr>
              <a:t>bölgeleri</a:t>
            </a:r>
            <a:endParaRPr sz="2800" dirty="0">
              <a:latin typeface="Times New Roman"/>
              <a:cs typeface="Times New Roman"/>
            </a:endParaRPr>
          </a:p>
          <a:p>
            <a:pPr>
              <a:lnSpc>
                <a:spcPct val="100000"/>
              </a:lnSpc>
              <a:spcBef>
                <a:spcPts val="25"/>
              </a:spcBef>
            </a:pPr>
            <a:endParaRPr sz="2500" dirty="0">
              <a:latin typeface="Times New Roman"/>
              <a:cs typeface="Times New Roman"/>
            </a:endParaRPr>
          </a:p>
          <a:p>
            <a:pPr marL="12700">
              <a:lnSpc>
                <a:spcPct val="100000"/>
              </a:lnSpc>
              <a:tabLst>
                <a:tab pos="536575" algn="l"/>
                <a:tab pos="1719580" algn="l"/>
                <a:tab pos="2341880" algn="l"/>
                <a:tab pos="2994025" algn="l"/>
                <a:tab pos="3982085" algn="l"/>
                <a:tab pos="4719955" algn="l"/>
                <a:tab pos="5658485" algn="l"/>
              </a:tabLst>
            </a:pPr>
            <a:r>
              <a:rPr sz="2300" b="1" u="heavy" spc="10" dirty="0">
                <a:uFill>
                  <a:solidFill>
                    <a:srgbClr val="000000"/>
                  </a:solidFill>
                </a:uFill>
                <a:latin typeface="Times New Roman"/>
                <a:cs typeface="Times New Roman"/>
              </a:rPr>
              <a:t>Ö</a:t>
            </a:r>
            <a:r>
              <a:rPr sz="2300" b="1" u="heavy" dirty="0">
                <a:uFill>
                  <a:solidFill>
                    <a:srgbClr val="000000"/>
                  </a:solidFill>
                </a:uFill>
                <a:latin typeface="Times New Roman"/>
                <a:cs typeface="Times New Roman"/>
              </a:rPr>
              <a:t>n	(f</a:t>
            </a:r>
            <a:r>
              <a:rPr sz="2300" b="1" u="heavy" spc="-40" dirty="0">
                <a:uFill>
                  <a:solidFill>
                    <a:srgbClr val="000000"/>
                  </a:solidFill>
                </a:uFill>
                <a:latin typeface="Times New Roman"/>
                <a:cs typeface="Times New Roman"/>
              </a:rPr>
              <a:t>r</a:t>
            </a:r>
            <a:r>
              <a:rPr sz="2300" b="1" u="heavy" dirty="0">
                <a:uFill>
                  <a:solidFill>
                    <a:srgbClr val="000000"/>
                  </a:solidFill>
                </a:uFill>
                <a:latin typeface="Times New Roman"/>
                <a:cs typeface="Times New Roman"/>
              </a:rPr>
              <a:t>o</a:t>
            </a:r>
            <a:r>
              <a:rPr sz="2300" b="1" u="heavy" spc="-15" dirty="0">
                <a:uFill>
                  <a:solidFill>
                    <a:srgbClr val="000000"/>
                  </a:solidFill>
                </a:uFill>
                <a:latin typeface="Times New Roman"/>
                <a:cs typeface="Times New Roman"/>
              </a:rPr>
              <a:t>n</a:t>
            </a:r>
            <a:r>
              <a:rPr sz="2300" b="1" u="heavy" dirty="0">
                <a:uFill>
                  <a:solidFill>
                    <a:srgbClr val="000000"/>
                  </a:solidFill>
                </a:uFill>
                <a:latin typeface="Times New Roman"/>
                <a:cs typeface="Times New Roman"/>
              </a:rPr>
              <a:t>tal)	lo</a:t>
            </a:r>
            <a:r>
              <a:rPr sz="2300" b="1" u="heavy" spc="-5" dirty="0">
                <a:uFill>
                  <a:solidFill>
                    <a:srgbClr val="000000"/>
                  </a:solidFill>
                </a:uFill>
                <a:latin typeface="Times New Roman"/>
                <a:cs typeface="Times New Roman"/>
              </a:rPr>
              <a:t>b</a:t>
            </a:r>
            <a:r>
              <a:rPr sz="2300" b="1" dirty="0">
                <a:latin typeface="Times New Roman"/>
                <a:cs typeface="Times New Roman"/>
              </a:rPr>
              <a:t>:	</a:t>
            </a:r>
            <a:r>
              <a:rPr sz="2300" spc="-10" dirty="0">
                <a:latin typeface="Times New Roman"/>
                <a:cs typeface="Times New Roman"/>
              </a:rPr>
              <a:t>P</a:t>
            </a:r>
            <a:r>
              <a:rPr sz="2300" dirty="0">
                <a:latin typeface="Times New Roman"/>
                <a:cs typeface="Times New Roman"/>
              </a:rPr>
              <a:t>l</a:t>
            </a:r>
            <a:r>
              <a:rPr sz="2300" spc="10" dirty="0">
                <a:latin typeface="Times New Roman"/>
                <a:cs typeface="Times New Roman"/>
              </a:rPr>
              <a:t>a</a:t>
            </a:r>
            <a:r>
              <a:rPr sz="2300" dirty="0">
                <a:latin typeface="Times New Roman"/>
                <a:cs typeface="Times New Roman"/>
              </a:rPr>
              <a:t>n	</a:t>
            </a:r>
            <a:r>
              <a:rPr sz="2300" spc="-30" dirty="0">
                <a:latin typeface="Times New Roman"/>
                <a:cs typeface="Times New Roman"/>
              </a:rPr>
              <a:t>y</a:t>
            </a:r>
            <a:r>
              <a:rPr sz="2300" dirty="0">
                <a:latin typeface="Times New Roman"/>
                <a:cs typeface="Times New Roman"/>
              </a:rPr>
              <a:t>apm</a:t>
            </a:r>
            <a:r>
              <a:rPr sz="2300" spc="5" dirty="0">
                <a:latin typeface="Times New Roman"/>
                <a:cs typeface="Times New Roman"/>
              </a:rPr>
              <a:t>a</a:t>
            </a:r>
            <a:r>
              <a:rPr sz="2300" dirty="0">
                <a:latin typeface="Times New Roman"/>
                <a:cs typeface="Times New Roman"/>
              </a:rPr>
              <a:t>,	kar</a:t>
            </a:r>
            <a:r>
              <a:rPr sz="2300" spc="10" dirty="0">
                <a:latin typeface="Times New Roman"/>
                <a:cs typeface="Times New Roman"/>
              </a:rPr>
              <a:t>a</a:t>
            </a:r>
            <a:r>
              <a:rPr sz="2300" dirty="0">
                <a:latin typeface="Times New Roman"/>
                <a:cs typeface="Times New Roman"/>
              </a:rPr>
              <a:t>r	</a:t>
            </a:r>
            <a:r>
              <a:rPr sz="2300" spc="-30" dirty="0">
                <a:latin typeface="Times New Roman"/>
                <a:cs typeface="Times New Roman"/>
              </a:rPr>
              <a:t>v</a:t>
            </a:r>
            <a:r>
              <a:rPr sz="2300" dirty="0">
                <a:latin typeface="Times New Roman"/>
                <a:cs typeface="Times New Roman"/>
              </a:rPr>
              <a:t>erm</a:t>
            </a:r>
            <a:r>
              <a:rPr sz="2300" spc="10" dirty="0">
                <a:latin typeface="Times New Roman"/>
                <a:cs typeface="Times New Roman"/>
              </a:rPr>
              <a:t>e</a:t>
            </a:r>
            <a:r>
              <a:rPr sz="2300" dirty="0">
                <a:latin typeface="Times New Roman"/>
                <a:cs typeface="Times New Roman"/>
              </a:rPr>
              <a:t>,	he</a:t>
            </a:r>
            <a:r>
              <a:rPr sz="2300" spc="-20" dirty="0">
                <a:latin typeface="Times New Roman"/>
                <a:cs typeface="Times New Roman"/>
              </a:rPr>
              <a:t>d</a:t>
            </a:r>
            <a:r>
              <a:rPr sz="2300" dirty="0">
                <a:latin typeface="Times New Roman"/>
                <a:cs typeface="Times New Roman"/>
              </a:rPr>
              <a:t>ef</a:t>
            </a:r>
          </a:p>
          <a:p>
            <a:pPr marL="12700">
              <a:lnSpc>
                <a:spcPct val="100000"/>
              </a:lnSpc>
              <a:spcBef>
                <a:spcPts val="5"/>
              </a:spcBef>
            </a:pPr>
            <a:r>
              <a:rPr sz="2300" spc="-10" dirty="0">
                <a:latin typeface="Times New Roman"/>
                <a:cs typeface="Times New Roman"/>
              </a:rPr>
              <a:t>koyma</a:t>
            </a:r>
            <a:endParaRPr sz="2300" dirty="0">
              <a:latin typeface="Times New Roman"/>
              <a:cs typeface="Times New Roman"/>
            </a:endParaRPr>
          </a:p>
          <a:p>
            <a:pPr>
              <a:lnSpc>
                <a:spcPct val="100000"/>
              </a:lnSpc>
            </a:pPr>
            <a:endParaRPr sz="2400" dirty="0">
              <a:latin typeface="Times New Roman"/>
              <a:cs typeface="Times New Roman"/>
            </a:endParaRPr>
          </a:p>
          <a:p>
            <a:pPr marL="12700" marR="8255" algn="just">
              <a:lnSpc>
                <a:spcPct val="100000"/>
              </a:lnSpc>
            </a:pPr>
            <a:r>
              <a:rPr sz="2300" b="1" u="heavy" spc="-90" dirty="0">
                <a:uFill>
                  <a:solidFill>
                    <a:srgbClr val="000000"/>
                  </a:solidFill>
                </a:uFill>
                <a:latin typeface="Times New Roman"/>
                <a:cs typeface="Times New Roman"/>
              </a:rPr>
              <a:t>Yan </a:t>
            </a:r>
            <a:r>
              <a:rPr sz="2300" b="1" u="heavy" dirty="0">
                <a:uFill>
                  <a:solidFill>
                    <a:srgbClr val="000000"/>
                  </a:solidFill>
                </a:uFill>
                <a:latin typeface="Times New Roman"/>
                <a:cs typeface="Times New Roman"/>
              </a:rPr>
              <a:t>(parietal) lob</a:t>
            </a:r>
            <a:r>
              <a:rPr sz="2300" b="1" dirty="0">
                <a:latin typeface="Times New Roman"/>
                <a:cs typeface="Times New Roman"/>
              </a:rPr>
              <a:t>: </a:t>
            </a:r>
            <a:r>
              <a:rPr sz="2300" spc="-5" dirty="0">
                <a:latin typeface="Times New Roman"/>
                <a:cs typeface="Times New Roman"/>
              </a:rPr>
              <a:t>Tüm vücuttaki deri, </a:t>
            </a:r>
            <a:r>
              <a:rPr sz="2300" dirty="0">
                <a:latin typeface="Times New Roman"/>
                <a:cs typeface="Times New Roman"/>
              </a:rPr>
              <a:t>kas </a:t>
            </a:r>
            <a:r>
              <a:rPr sz="2300" spc="-25" dirty="0">
                <a:latin typeface="Times New Roman"/>
                <a:cs typeface="Times New Roman"/>
              </a:rPr>
              <a:t>ve  </a:t>
            </a:r>
            <a:r>
              <a:rPr sz="2300" dirty="0">
                <a:latin typeface="Times New Roman"/>
                <a:cs typeface="Times New Roman"/>
              </a:rPr>
              <a:t>eklemlerdeki </a:t>
            </a:r>
            <a:r>
              <a:rPr sz="2300" spc="-10" dirty="0">
                <a:latin typeface="Times New Roman"/>
                <a:cs typeface="Times New Roman"/>
              </a:rPr>
              <a:t>duyusal </a:t>
            </a:r>
            <a:r>
              <a:rPr sz="2300" dirty="0">
                <a:latin typeface="Times New Roman"/>
                <a:cs typeface="Times New Roman"/>
              </a:rPr>
              <a:t>alıcılardan </a:t>
            </a:r>
            <a:r>
              <a:rPr sz="2300" spc="-10" dirty="0">
                <a:latin typeface="Times New Roman"/>
                <a:cs typeface="Times New Roman"/>
              </a:rPr>
              <a:t>bilgi alma </a:t>
            </a:r>
            <a:r>
              <a:rPr sz="2300" spc="-30" dirty="0">
                <a:latin typeface="Times New Roman"/>
                <a:cs typeface="Times New Roman"/>
              </a:rPr>
              <a:t>ve  </a:t>
            </a:r>
            <a:r>
              <a:rPr sz="2300" dirty="0">
                <a:latin typeface="Times New Roman"/>
                <a:cs typeface="Times New Roman"/>
              </a:rPr>
              <a:t>bunları </a:t>
            </a:r>
            <a:r>
              <a:rPr sz="2300" spc="-10" dirty="0">
                <a:latin typeface="Times New Roman"/>
                <a:cs typeface="Times New Roman"/>
              </a:rPr>
              <a:t>kayıt </a:t>
            </a:r>
            <a:r>
              <a:rPr sz="2300" dirty="0">
                <a:latin typeface="Times New Roman"/>
                <a:cs typeface="Times New Roman"/>
              </a:rPr>
              <a:t>ederek </a:t>
            </a:r>
            <a:r>
              <a:rPr sz="2300" spc="-5" dirty="0">
                <a:latin typeface="Times New Roman"/>
                <a:cs typeface="Times New Roman"/>
              </a:rPr>
              <a:t>gerekli </a:t>
            </a:r>
            <a:r>
              <a:rPr sz="2300" dirty="0">
                <a:latin typeface="Times New Roman"/>
                <a:cs typeface="Times New Roman"/>
              </a:rPr>
              <a:t>düzenlemeleri</a:t>
            </a:r>
            <a:r>
              <a:rPr sz="2300" spc="-55" dirty="0">
                <a:latin typeface="Times New Roman"/>
                <a:cs typeface="Times New Roman"/>
              </a:rPr>
              <a:t> </a:t>
            </a:r>
            <a:r>
              <a:rPr sz="2300" spc="-10" dirty="0">
                <a:latin typeface="Times New Roman"/>
                <a:cs typeface="Times New Roman"/>
              </a:rPr>
              <a:t>yapma</a:t>
            </a:r>
            <a:endParaRPr sz="2300" dirty="0">
              <a:latin typeface="Times New Roman"/>
              <a:cs typeface="Times New Roman"/>
            </a:endParaRPr>
          </a:p>
          <a:p>
            <a:pPr>
              <a:lnSpc>
                <a:spcPct val="100000"/>
              </a:lnSpc>
              <a:spcBef>
                <a:spcPts val="5"/>
              </a:spcBef>
            </a:pPr>
            <a:endParaRPr sz="2400" dirty="0">
              <a:latin typeface="Times New Roman"/>
              <a:cs typeface="Times New Roman"/>
            </a:endParaRPr>
          </a:p>
          <a:p>
            <a:pPr marL="12700" algn="just">
              <a:lnSpc>
                <a:spcPct val="100000"/>
              </a:lnSpc>
            </a:pPr>
            <a:r>
              <a:rPr sz="2300" b="1" u="heavy" dirty="0">
                <a:uFill>
                  <a:solidFill>
                    <a:srgbClr val="000000"/>
                  </a:solidFill>
                </a:uFill>
                <a:latin typeface="Times New Roman"/>
                <a:cs typeface="Times New Roman"/>
              </a:rPr>
              <a:t>Art </a:t>
            </a:r>
            <a:r>
              <a:rPr sz="2300" b="1" u="heavy" spc="-5" dirty="0">
                <a:uFill>
                  <a:solidFill>
                    <a:srgbClr val="000000"/>
                  </a:solidFill>
                </a:uFill>
                <a:latin typeface="Times New Roman"/>
                <a:cs typeface="Times New Roman"/>
              </a:rPr>
              <a:t>kafa (oksipital) </a:t>
            </a:r>
            <a:r>
              <a:rPr sz="2300" b="1" u="heavy" spc="-10" dirty="0">
                <a:uFill>
                  <a:solidFill>
                    <a:srgbClr val="000000"/>
                  </a:solidFill>
                </a:uFill>
                <a:latin typeface="Times New Roman"/>
                <a:cs typeface="Times New Roman"/>
              </a:rPr>
              <a:t>lobu:</a:t>
            </a:r>
            <a:r>
              <a:rPr sz="2300" b="1" spc="-10" dirty="0">
                <a:latin typeface="Times New Roman"/>
                <a:cs typeface="Times New Roman"/>
              </a:rPr>
              <a:t> </a:t>
            </a:r>
            <a:r>
              <a:rPr sz="2300" spc="-5" dirty="0">
                <a:latin typeface="Times New Roman"/>
                <a:cs typeface="Times New Roman"/>
              </a:rPr>
              <a:t>Görsel </a:t>
            </a:r>
            <a:r>
              <a:rPr sz="2300" spc="-10" dirty="0">
                <a:latin typeface="Times New Roman"/>
                <a:cs typeface="Times New Roman"/>
              </a:rPr>
              <a:t>bilgileri</a:t>
            </a:r>
            <a:r>
              <a:rPr sz="2300" spc="484" dirty="0">
                <a:latin typeface="Times New Roman"/>
                <a:cs typeface="Times New Roman"/>
              </a:rPr>
              <a:t> </a:t>
            </a:r>
            <a:r>
              <a:rPr sz="2300" spc="-5" dirty="0">
                <a:latin typeface="Times New Roman"/>
                <a:cs typeface="Times New Roman"/>
              </a:rPr>
              <a:t>işleme,</a:t>
            </a:r>
            <a:endParaRPr sz="2300" dirty="0">
              <a:latin typeface="Times New Roman"/>
              <a:cs typeface="Times New Roman"/>
            </a:endParaRPr>
          </a:p>
          <a:p>
            <a:pPr marL="12700" algn="just">
              <a:lnSpc>
                <a:spcPct val="100000"/>
              </a:lnSpc>
            </a:pPr>
            <a:r>
              <a:rPr sz="2300" dirty="0">
                <a:latin typeface="Times New Roman"/>
                <a:cs typeface="Times New Roman"/>
              </a:rPr>
              <a:t>renk, şekil </a:t>
            </a:r>
            <a:r>
              <a:rPr sz="2300" spc="-15" dirty="0">
                <a:latin typeface="Times New Roman"/>
                <a:cs typeface="Times New Roman"/>
              </a:rPr>
              <a:t>ve </a:t>
            </a:r>
            <a:r>
              <a:rPr sz="2300" spc="5" dirty="0">
                <a:latin typeface="Times New Roman"/>
                <a:cs typeface="Times New Roman"/>
              </a:rPr>
              <a:t>hareketi</a:t>
            </a:r>
            <a:r>
              <a:rPr sz="2300" spc="-25" dirty="0">
                <a:latin typeface="Times New Roman"/>
                <a:cs typeface="Times New Roman"/>
              </a:rPr>
              <a:t> </a:t>
            </a:r>
            <a:r>
              <a:rPr sz="2300" dirty="0">
                <a:latin typeface="Times New Roman"/>
                <a:cs typeface="Times New Roman"/>
              </a:rPr>
              <a:t>algılama</a:t>
            </a:r>
          </a:p>
          <a:p>
            <a:pPr>
              <a:lnSpc>
                <a:spcPct val="100000"/>
              </a:lnSpc>
              <a:spcBef>
                <a:spcPts val="5"/>
              </a:spcBef>
            </a:pPr>
            <a:endParaRPr sz="2400" dirty="0">
              <a:latin typeface="Times New Roman"/>
              <a:cs typeface="Times New Roman"/>
            </a:endParaRPr>
          </a:p>
          <a:p>
            <a:pPr marL="12700" algn="just">
              <a:lnSpc>
                <a:spcPct val="100000"/>
              </a:lnSpc>
            </a:pPr>
            <a:r>
              <a:rPr sz="2300" b="1" u="heavy" spc="-30" dirty="0">
                <a:uFill>
                  <a:solidFill>
                    <a:srgbClr val="000000"/>
                  </a:solidFill>
                </a:uFill>
                <a:latin typeface="Times New Roman"/>
                <a:cs typeface="Times New Roman"/>
              </a:rPr>
              <a:t>Temporal </a:t>
            </a:r>
            <a:r>
              <a:rPr sz="2300" b="1" u="heavy" dirty="0">
                <a:uFill>
                  <a:solidFill>
                    <a:srgbClr val="000000"/>
                  </a:solidFill>
                </a:uFill>
                <a:latin typeface="Times New Roman"/>
                <a:cs typeface="Times New Roman"/>
              </a:rPr>
              <a:t>lob</a:t>
            </a:r>
            <a:r>
              <a:rPr sz="2300" b="1" dirty="0">
                <a:latin typeface="Times New Roman"/>
                <a:cs typeface="Times New Roman"/>
              </a:rPr>
              <a:t>: </a:t>
            </a:r>
            <a:r>
              <a:rPr sz="2300" spc="-5" dirty="0">
                <a:latin typeface="Times New Roman"/>
                <a:cs typeface="Times New Roman"/>
              </a:rPr>
              <a:t>İşitme </a:t>
            </a:r>
            <a:r>
              <a:rPr sz="2300" spc="-15" dirty="0">
                <a:latin typeface="Times New Roman"/>
                <a:cs typeface="Times New Roman"/>
              </a:rPr>
              <a:t>ve  </a:t>
            </a:r>
            <a:r>
              <a:rPr sz="2300" spc="-5" dirty="0">
                <a:latin typeface="Times New Roman"/>
                <a:cs typeface="Times New Roman"/>
              </a:rPr>
              <a:t>duyma </a:t>
            </a:r>
            <a:r>
              <a:rPr sz="2300" dirty="0">
                <a:latin typeface="Times New Roman"/>
                <a:cs typeface="Times New Roman"/>
              </a:rPr>
              <a:t>ilgili</a:t>
            </a:r>
            <a:r>
              <a:rPr sz="2300" spc="225" dirty="0">
                <a:latin typeface="Times New Roman"/>
                <a:cs typeface="Times New Roman"/>
              </a:rPr>
              <a:t> </a:t>
            </a:r>
            <a:r>
              <a:rPr sz="2300" spc="-5" dirty="0">
                <a:latin typeface="Times New Roman"/>
                <a:cs typeface="Times New Roman"/>
              </a:rPr>
              <a:t>bilgileri</a:t>
            </a:r>
            <a:endParaRPr sz="2300" dirty="0">
              <a:latin typeface="Times New Roman"/>
              <a:cs typeface="Times New Roman"/>
            </a:endParaRPr>
          </a:p>
          <a:p>
            <a:pPr marL="12700" algn="just">
              <a:lnSpc>
                <a:spcPct val="100000"/>
              </a:lnSpc>
            </a:pPr>
            <a:r>
              <a:rPr sz="2300" dirty="0">
                <a:latin typeface="Times New Roman"/>
                <a:cs typeface="Times New Roman"/>
              </a:rPr>
              <a:t>işleme, dili anlama </a:t>
            </a:r>
            <a:r>
              <a:rPr sz="2300" spc="-15" dirty="0">
                <a:latin typeface="Times New Roman"/>
                <a:cs typeface="Times New Roman"/>
              </a:rPr>
              <a:t>ve</a:t>
            </a:r>
            <a:r>
              <a:rPr sz="2300" spc="-45" dirty="0">
                <a:latin typeface="Times New Roman"/>
                <a:cs typeface="Times New Roman"/>
              </a:rPr>
              <a:t> </a:t>
            </a:r>
            <a:r>
              <a:rPr sz="2300" spc="-5" dirty="0">
                <a:latin typeface="Times New Roman"/>
                <a:cs typeface="Times New Roman"/>
              </a:rPr>
              <a:t>kavrama</a:t>
            </a:r>
            <a:endParaRPr sz="2300" dirty="0">
              <a:latin typeface="Times New Roman"/>
              <a:cs typeface="Times New Roman"/>
            </a:endParaRPr>
          </a:p>
        </p:txBody>
      </p:sp>
      <p:sp>
        <p:nvSpPr>
          <p:cNvPr id="4" name="object 4"/>
          <p:cNvSpPr/>
          <p:nvPr/>
        </p:nvSpPr>
        <p:spPr>
          <a:xfrm>
            <a:off x="8084967" y="2374392"/>
            <a:ext cx="3159104" cy="263651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914400" y="1905000"/>
            <a:ext cx="3351835" cy="2646878"/>
          </a:xfrm>
        </p:spPr>
        <p:txBody>
          <a:bodyPr/>
          <a:lstStyle/>
          <a:p>
            <a:r>
              <a:rPr lang="tr-TR" sz="2800" b="1" i="1" dirty="0" err="1">
                <a:solidFill>
                  <a:srgbClr val="006FC0"/>
                </a:solidFill>
              </a:rPr>
              <a:t>Serebrum</a:t>
            </a:r>
            <a:r>
              <a:rPr lang="tr-TR" sz="2800" b="1" i="1" spc="-50" dirty="0">
                <a:solidFill>
                  <a:srgbClr val="006FC0"/>
                </a:solidFill>
              </a:rPr>
              <a:t> </a:t>
            </a:r>
            <a:r>
              <a:rPr lang="tr-TR" sz="2800" b="1" i="1" dirty="0">
                <a:solidFill>
                  <a:srgbClr val="006FC0"/>
                </a:solidFill>
              </a:rPr>
              <a:t>bölgeleri</a:t>
            </a:r>
            <a:endParaRPr lang="tr-TR" sz="2800" dirty="0"/>
          </a:p>
          <a:p>
            <a:r>
              <a:rPr lang="tr-TR" dirty="0" smtClean="0"/>
              <a:t>4 </a:t>
            </a:r>
            <a:r>
              <a:rPr lang="tr-TR" dirty="0" err="1" smtClean="0"/>
              <a:t>Lob’dan</a:t>
            </a:r>
            <a:r>
              <a:rPr lang="tr-TR" dirty="0" smtClean="0"/>
              <a:t> oluşur.</a:t>
            </a:r>
          </a:p>
          <a:p>
            <a:endParaRPr lang="tr-TR" dirty="0"/>
          </a:p>
          <a:p>
            <a:pPr marL="457200" indent="-457200">
              <a:buAutoNum type="arabicParenR"/>
            </a:pPr>
            <a:r>
              <a:rPr lang="tr-TR" dirty="0" err="1" smtClean="0"/>
              <a:t>Frontal</a:t>
            </a:r>
            <a:r>
              <a:rPr lang="tr-TR" dirty="0" smtClean="0"/>
              <a:t> Lob</a:t>
            </a:r>
          </a:p>
          <a:p>
            <a:pPr marL="457200" indent="-457200">
              <a:buAutoNum type="arabicParenR"/>
            </a:pPr>
            <a:r>
              <a:rPr lang="tr-TR" dirty="0" err="1" smtClean="0"/>
              <a:t>Parietal</a:t>
            </a:r>
            <a:r>
              <a:rPr lang="tr-TR" dirty="0" smtClean="0"/>
              <a:t> Lob</a:t>
            </a:r>
          </a:p>
          <a:p>
            <a:pPr marL="457200" indent="-457200">
              <a:buAutoNum type="arabicParenR"/>
            </a:pPr>
            <a:r>
              <a:rPr lang="tr-TR" dirty="0" err="1" smtClean="0"/>
              <a:t>Temporal</a:t>
            </a:r>
            <a:r>
              <a:rPr lang="tr-TR" dirty="0" smtClean="0"/>
              <a:t> Lob</a:t>
            </a:r>
          </a:p>
          <a:p>
            <a:pPr marL="457200" indent="-457200">
              <a:buAutoNum type="arabicParenR"/>
            </a:pPr>
            <a:r>
              <a:rPr lang="tr-TR" dirty="0" err="1" smtClean="0"/>
              <a:t>Oksipital</a:t>
            </a:r>
            <a:r>
              <a:rPr lang="tr-TR" dirty="0" smtClean="0"/>
              <a:t> Lob</a:t>
            </a:r>
            <a:endParaRPr lang="tr-TR" dirty="0"/>
          </a:p>
        </p:txBody>
      </p:sp>
      <p:pic>
        <p:nvPicPr>
          <p:cNvPr id="4" name="Resim 3"/>
          <p:cNvPicPr>
            <a:picLocks noChangeAspect="1"/>
          </p:cNvPicPr>
          <p:nvPr/>
        </p:nvPicPr>
        <p:blipFill>
          <a:blip r:embed="rId2"/>
          <a:stretch>
            <a:fillRect/>
          </a:stretch>
        </p:blipFill>
        <p:spPr>
          <a:xfrm>
            <a:off x="5257800" y="1905000"/>
            <a:ext cx="6454081" cy="3926400"/>
          </a:xfrm>
          <a:prstGeom prst="rect">
            <a:avLst/>
          </a:prstGeom>
        </p:spPr>
      </p:pic>
      <p:sp>
        <p:nvSpPr>
          <p:cNvPr id="5" name="object 2"/>
          <p:cNvSpPr txBox="1">
            <a:spLocks/>
          </p:cNvSpPr>
          <p:nvPr/>
        </p:nvSpPr>
        <p:spPr>
          <a:xfrm>
            <a:off x="917244" y="664540"/>
            <a:ext cx="1878330" cy="574675"/>
          </a:xfrm>
          <a:prstGeom prst="rect">
            <a:avLst/>
          </a:prstGeom>
        </p:spPr>
        <p:txBody>
          <a:bodyPr vert="horz" wrap="square" lIns="0" tIns="12700" rIns="0" bIns="0" rtlCol="0">
            <a:spAutoFit/>
          </a:bodyPr>
          <a:lstStyle>
            <a:lvl1pPr>
              <a:defRPr sz="3600" b="1" i="1">
                <a:solidFill>
                  <a:srgbClr val="FF0000"/>
                </a:solidFill>
                <a:latin typeface="Times New Roman"/>
                <a:ea typeface="+mj-ea"/>
                <a:cs typeface="Times New Roman"/>
              </a:defRPr>
            </a:lvl1pPr>
          </a:lstStyle>
          <a:p>
            <a:pPr marL="12700">
              <a:spcBef>
                <a:spcPts val="100"/>
              </a:spcBef>
            </a:pPr>
            <a:r>
              <a:rPr lang="tr-TR" kern="0" spc="-15" smtClean="0"/>
              <a:t>S</a:t>
            </a:r>
            <a:r>
              <a:rPr lang="tr-TR" kern="0" smtClean="0"/>
              <a:t>erebr</a:t>
            </a:r>
            <a:r>
              <a:rPr lang="tr-TR" kern="0" spc="-15" smtClean="0"/>
              <a:t>u</a:t>
            </a:r>
            <a:r>
              <a:rPr lang="tr-TR" kern="0" smtClean="0"/>
              <a:t>m</a:t>
            </a:r>
            <a:endParaRPr lang="tr-TR" kern="0" dirty="0"/>
          </a:p>
        </p:txBody>
      </p:sp>
      <p:sp>
        <p:nvSpPr>
          <p:cNvPr id="6" name="Unvan 5"/>
          <p:cNvSpPr>
            <a:spLocks noGrp="1"/>
          </p:cNvSpPr>
          <p:nvPr>
            <p:ph type="title"/>
          </p:nvPr>
        </p:nvSpPr>
        <p:spPr/>
        <p:txBody>
          <a:bodyPr/>
          <a:lstStyle/>
          <a:p>
            <a:endParaRPr lang="tr-TR"/>
          </a:p>
        </p:txBody>
      </p:sp>
    </p:spTree>
    <p:extLst>
      <p:ext uri="{BB962C8B-B14F-4D97-AF65-F5344CB8AC3E}">
        <p14:creationId xmlns:p14="http://schemas.microsoft.com/office/powerpoint/2010/main" val="42603531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t>Be</a:t>
            </a:r>
            <a:r>
              <a:rPr lang="tr-TR" spc="10" dirty="0"/>
              <a:t>y</a:t>
            </a:r>
            <a:r>
              <a:rPr lang="tr-TR" dirty="0"/>
              <a:t>in</a:t>
            </a:r>
          </a:p>
        </p:txBody>
      </p:sp>
      <p:sp>
        <p:nvSpPr>
          <p:cNvPr id="3" name="Metin Yer Tutucusu 2"/>
          <p:cNvSpPr>
            <a:spLocks noGrp="1"/>
          </p:cNvSpPr>
          <p:nvPr>
            <p:ph type="body" idx="1"/>
          </p:nvPr>
        </p:nvSpPr>
        <p:spPr>
          <a:xfrm>
            <a:off x="304801" y="1648408"/>
            <a:ext cx="6629399" cy="4752392"/>
          </a:xfrm>
        </p:spPr>
        <p:txBody>
          <a:bodyPr/>
          <a:lstStyle/>
          <a:p>
            <a:pPr marL="342900" indent="-342900" algn="l">
              <a:buFont typeface="Arial" panose="020B0604020202020204" pitchFamily="34" charset="0"/>
              <a:buChar char="•"/>
              <a:defRPr/>
            </a:pPr>
            <a:r>
              <a:rPr lang="tr-TR" dirty="0" smtClean="0">
                <a:solidFill>
                  <a:srgbClr val="0070C0"/>
                </a:solidFill>
              </a:rPr>
              <a:t>1) FRONTAL LOB</a:t>
            </a:r>
          </a:p>
          <a:p>
            <a:pPr marL="800100" lvl="1" indent="-342900" algn="l">
              <a:buFont typeface="Arial" panose="020B0604020202020204" pitchFamily="34" charset="0"/>
              <a:buChar char="•"/>
              <a:defRPr/>
            </a:pPr>
            <a:r>
              <a:rPr lang="tr-TR" dirty="0" smtClean="0"/>
              <a:t>Beynin </a:t>
            </a:r>
            <a:r>
              <a:rPr lang="tr-TR" dirty="0"/>
              <a:t>en gelişmiş ve en büyük lobudur. </a:t>
            </a:r>
            <a:endParaRPr lang="tr-TR" dirty="0" smtClean="0"/>
          </a:p>
          <a:p>
            <a:pPr marL="800100" lvl="1" indent="-342900" algn="l">
              <a:buFont typeface="Arial" panose="020B0604020202020204" pitchFamily="34" charset="0"/>
              <a:buChar char="•"/>
              <a:defRPr/>
            </a:pPr>
            <a:r>
              <a:rPr lang="tr-TR" dirty="0" smtClean="0"/>
              <a:t>Tüm </a:t>
            </a:r>
            <a:r>
              <a:rPr lang="tr-TR" dirty="0"/>
              <a:t>korteks alanının üçte birini </a:t>
            </a:r>
            <a:r>
              <a:rPr lang="tr-TR" dirty="0" smtClean="0"/>
              <a:t>oluşturur.</a:t>
            </a:r>
          </a:p>
          <a:p>
            <a:pPr marL="800100" lvl="1" indent="-342900" algn="l">
              <a:buFont typeface="Arial" panose="020B0604020202020204" pitchFamily="34" charset="0"/>
              <a:buChar char="•"/>
              <a:defRPr/>
            </a:pPr>
            <a:r>
              <a:rPr lang="tr-TR" dirty="0" smtClean="0"/>
              <a:t>Beyin </a:t>
            </a:r>
            <a:r>
              <a:rPr lang="tr-TR" dirty="0"/>
              <a:t>yarım kürelerinin dış yüzünde bulunur. Beynin ön tarafında yer alır. </a:t>
            </a:r>
          </a:p>
          <a:p>
            <a:pPr marL="800100" lvl="1" indent="-342900" algn="l">
              <a:buFont typeface="Arial" panose="020B0604020202020204" pitchFamily="34" charset="0"/>
              <a:buChar char="•"/>
              <a:defRPr/>
            </a:pPr>
            <a:r>
              <a:rPr lang="tr-TR" dirty="0" err="1" smtClean="0"/>
              <a:t>Frontal</a:t>
            </a:r>
            <a:r>
              <a:rPr lang="tr-TR" dirty="0" smtClean="0"/>
              <a:t>  </a:t>
            </a:r>
            <a:r>
              <a:rPr lang="tr-TR" dirty="0"/>
              <a:t>loblar,  bellek  işlevleri  açısından  da  çok  önemli  bir  rol  oynarlar. </a:t>
            </a:r>
            <a:r>
              <a:rPr lang="tr-TR" dirty="0" smtClean="0"/>
              <a:t>Bilgilerin  </a:t>
            </a:r>
            <a:r>
              <a:rPr lang="tr-TR" dirty="0"/>
              <a:t>uygun  şekilde  kodlanması,  geri  çağırma  için  gerekli  ipuçlarının  üretilmesi,  yanıtların uygunluğunun  denetlenmesi,  uygunsuz  yanıtların  baskılanması,  bilgilerin  zamansal  sıralaması  gibi süreçler  </a:t>
            </a:r>
            <a:r>
              <a:rPr lang="tr-TR" dirty="0" err="1"/>
              <a:t>frontal</a:t>
            </a:r>
            <a:r>
              <a:rPr lang="tr-TR" dirty="0"/>
              <a:t>  bölgelerce  </a:t>
            </a:r>
            <a:r>
              <a:rPr lang="tr-TR" dirty="0" smtClean="0"/>
              <a:t>yürütülür.</a:t>
            </a:r>
          </a:p>
          <a:p>
            <a:pPr marL="800100" lvl="1" indent="-342900" algn="l">
              <a:buFont typeface="Arial" panose="020B0604020202020204" pitchFamily="34" charset="0"/>
              <a:buChar char="•"/>
              <a:defRPr/>
            </a:pPr>
            <a:r>
              <a:rPr lang="tr-TR" dirty="0" smtClean="0"/>
              <a:t>Kişiliğin  </a:t>
            </a:r>
            <a:r>
              <a:rPr lang="tr-TR" dirty="0"/>
              <a:t>ve  karakterin  oluşmasından, karar  vermenin,  motivasyon  ve  soyut  düşünmenin  planlanmasından  sorumlu  beyin  bölgesi  olduğu  söylenebilir</a:t>
            </a:r>
            <a:endParaRPr lang="tr-TR" dirty="0" smtClean="0"/>
          </a:p>
        </p:txBody>
      </p:sp>
      <p:pic>
        <p:nvPicPr>
          <p:cNvPr id="6" name="Resim 5"/>
          <p:cNvPicPr>
            <a:picLocks noChangeAspect="1"/>
          </p:cNvPicPr>
          <p:nvPr/>
        </p:nvPicPr>
        <p:blipFill>
          <a:blip r:embed="rId2"/>
          <a:stretch>
            <a:fillRect/>
          </a:stretch>
        </p:blipFill>
        <p:spPr>
          <a:xfrm>
            <a:off x="7162800" y="2209800"/>
            <a:ext cx="4358417" cy="3109912"/>
          </a:xfrm>
          <a:prstGeom prst="rect">
            <a:avLst/>
          </a:prstGeom>
        </p:spPr>
      </p:pic>
    </p:spTree>
    <p:extLst>
      <p:ext uri="{BB962C8B-B14F-4D97-AF65-F5344CB8AC3E}">
        <p14:creationId xmlns:p14="http://schemas.microsoft.com/office/powerpoint/2010/main" val="4280611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Metin Yer Tutucusu 2"/>
          <p:cNvSpPr>
            <a:spLocks noGrp="1"/>
          </p:cNvSpPr>
          <p:nvPr>
            <p:ph type="body" idx="1"/>
          </p:nvPr>
        </p:nvSpPr>
        <p:spPr>
          <a:xfrm>
            <a:off x="915365" y="1648408"/>
            <a:ext cx="6399835" cy="4247317"/>
          </a:xfrm>
        </p:spPr>
        <p:txBody>
          <a:bodyPr/>
          <a:lstStyle/>
          <a:p>
            <a:pPr marL="342900" indent="-342900" algn="l">
              <a:buFont typeface="Arial" panose="020B0604020202020204" pitchFamily="34" charset="0"/>
              <a:buChar char="•"/>
              <a:defRPr/>
            </a:pPr>
            <a:r>
              <a:rPr lang="tr-TR" sz="2800" dirty="0">
                <a:solidFill>
                  <a:srgbClr val="0070C0"/>
                </a:solidFill>
              </a:rPr>
              <a:t>1) FRONTAL LOB</a:t>
            </a:r>
          </a:p>
          <a:p>
            <a:pPr marL="800100" lvl="1" indent="-342900" algn="l">
              <a:buFont typeface="Arial" panose="020B0604020202020204" pitchFamily="34" charset="0"/>
              <a:buChar char="•"/>
              <a:defRPr/>
            </a:pPr>
            <a:r>
              <a:rPr lang="tr-TR" sz="2000" dirty="0" err="1" smtClean="0"/>
              <a:t>Frontal</a:t>
            </a:r>
            <a:r>
              <a:rPr lang="tr-TR" sz="2000" dirty="0" smtClean="0"/>
              <a:t> </a:t>
            </a:r>
            <a:r>
              <a:rPr lang="tr-TR" sz="2000" dirty="0"/>
              <a:t>lob motor hareket ve konuşma (</a:t>
            </a:r>
            <a:r>
              <a:rPr lang="tr-TR" sz="2000" dirty="0" err="1"/>
              <a:t>Broca</a:t>
            </a:r>
            <a:r>
              <a:rPr lang="tr-TR" sz="2000" dirty="0"/>
              <a:t> Alanı gibi) temelli </a:t>
            </a:r>
            <a:r>
              <a:rPr lang="tr-TR" sz="2000" dirty="0" err="1"/>
              <a:t>prefrontal</a:t>
            </a:r>
            <a:r>
              <a:rPr lang="tr-TR" sz="2000" dirty="0"/>
              <a:t> korteks kısmı kişiliğimizi oluşturan ve duygulanım kontrolünde rol sahibi olan beyinin ön kısmını oluşturan lobdur.</a:t>
            </a:r>
          </a:p>
          <a:p>
            <a:pPr marL="800100" lvl="1" indent="-342900" algn="l">
              <a:buFont typeface="Arial" panose="020B0604020202020204" pitchFamily="34" charset="0"/>
              <a:buChar char="•"/>
              <a:defRPr/>
            </a:pPr>
            <a:r>
              <a:rPr lang="tr-TR" sz="2000" dirty="0" err="1"/>
              <a:t>Broca</a:t>
            </a:r>
            <a:r>
              <a:rPr lang="tr-TR" sz="2000" dirty="0"/>
              <a:t> alanı özellikle konuşmanın motor faaliyeti hakkında önemlidir. </a:t>
            </a:r>
          </a:p>
          <a:p>
            <a:pPr marL="800100" lvl="1" indent="-342900" algn="l">
              <a:buFont typeface="Arial" panose="020B0604020202020204" pitchFamily="34" charset="0"/>
              <a:buChar char="•"/>
              <a:defRPr/>
            </a:pPr>
            <a:r>
              <a:rPr lang="tr-TR" sz="2000" dirty="0" err="1"/>
              <a:t>Frontal</a:t>
            </a:r>
            <a:r>
              <a:rPr lang="tr-TR" sz="2000" dirty="0"/>
              <a:t> korteksin arka tarafında bulunur. </a:t>
            </a:r>
          </a:p>
          <a:p>
            <a:pPr marL="800100" lvl="1" indent="-342900" algn="l">
              <a:buFont typeface="Arial" panose="020B0604020202020204" pitchFamily="34" charset="0"/>
              <a:buChar char="•"/>
              <a:defRPr/>
            </a:pPr>
            <a:r>
              <a:rPr lang="tr-TR" sz="2000" dirty="0" err="1"/>
              <a:t>Wernicke</a:t>
            </a:r>
            <a:r>
              <a:rPr lang="tr-TR" sz="2000" dirty="0"/>
              <a:t> alanı (</a:t>
            </a:r>
            <a:r>
              <a:rPr lang="tr-TR" sz="2000" dirty="0" err="1"/>
              <a:t>temporal</a:t>
            </a:r>
            <a:r>
              <a:rPr lang="tr-TR" sz="2000" dirty="0"/>
              <a:t> lobda bulunan konuşmanın sözcük ve söz üretiminden sorumlu bölge) ile </a:t>
            </a:r>
            <a:r>
              <a:rPr lang="tr-TR" sz="2000" dirty="0" err="1"/>
              <a:t>broca</a:t>
            </a:r>
            <a:r>
              <a:rPr lang="tr-TR" sz="2000" dirty="0"/>
              <a:t> alanı arasında bağlantı konuşmanın hem motor (</a:t>
            </a:r>
            <a:r>
              <a:rPr lang="tr-TR" sz="2000" dirty="0" err="1"/>
              <a:t>broca</a:t>
            </a:r>
            <a:r>
              <a:rPr lang="tr-TR" sz="2000" dirty="0"/>
              <a:t> alanı) hem de sözcük (</a:t>
            </a:r>
            <a:r>
              <a:rPr lang="tr-TR" sz="2000" dirty="0" err="1"/>
              <a:t>wernicke</a:t>
            </a:r>
            <a:r>
              <a:rPr lang="tr-TR" sz="2000" dirty="0"/>
              <a:t> alanı) üretiminde önemli rol oynar. </a:t>
            </a:r>
          </a:p>
          <a:p>
            <a:pPr algn="l"/>
            <a:endParaRPr lang="tr-TR" sz="2800" dirty="0"/>
          </a:p>
        </p:txBody>
      </p:sp>
      <p:pic>
        <p:nvPicPr>
          <p:cNvPr id="4" name="Resim 3"/>
          <p:cNvPicPr>
            <a:picLocks noChangeAspect="1"/>
          </p:cNvPicPr>
          <p:nvPr/>
        </p:nvPicPr>
        <p:blipFill>
          <a:blip r:embed="rId2"/>
          <a:stretch>
            <a:fillRect/>
          </a:stretch>
        </p:blipFill>
        <p:spPr>
          <a:xfrm>
            <a:off x="7543800" y="2217110"/>
            <a:ext cx="4358417" cy="3109912"/>
          </a:xfrm>
          <a:prstGeom prst="rect">
            <a:avLst/>
          </a:prstGeom>
        </p:spPr>
      </p:pic>
    </p:spTree>
    <p:extLst>
      <p:ext uri="{BB962C8B-B14F-4D97-AF65-F5344CB8AC3E}">
        <p14:creationId xmlns:p14="http://schemas.microsoft.com/office/powerpoint/2010/main" val="2775824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Metin Yer Tutucusu 2"/>
          <p:cNvSpPr>
            <a:spLocks noGrp="1"/>
          </p:cNvSpPr>
          <p:nvPr>
            <p:ph type="body" idx="1"/>
          </p:nvPr>
        </p:nvSpPr>
        <p:spPr>
          <a:xfrm>
            <a:off x="915365" y="1648408"/>
            <a:ext cx="6399835" cy="1969770"/>
          </a:xfrm>
        </p:spPr>
        <p:txBody>
          <a:bodyPr/>
          <a:lstStyle/>
          <a:p>
            <a:pPr marL="342900" indent="-342900" algn="l">
              <a:buFont typeface="Arial" panose="020B0604020202020204" pitchFamily="34" charset="0"/>
              <a:buChar char="•"/>
              <a:defRPr/>
            </a:pPr>
            <a:r>
              <a:rPr lang="tr-TR" sz="2800" dirty="0" smtClean="0">
                <a:solidFill>
                  <a:srgbClr val="0070C0"/>
                </a:solidFill>
              </a:rPr>
              <a:t>2) PARİETAL </a:t>
            </a:r>
            <a:r>
              <a:rPr lang="tr-TR" sz="2800" dirty="0">
                <a:solidFill>
                  <a:srgbClr val="0070C0"/>
                </a:solidFill>
              </a:rPr>
              <a:t>LOB</a:t>
            </a:r>
          </a:p>
          <a:p>
            <a:pPr marL="342900" indent="-342900" algn="l">
              <a:buFont typeface="Arial" panose="020B0604020202020204" pitchFamily="34" charset="0"/>
              <a:buChar char="•"/>
              <a:defRPr/>
            </a:pPr>
            <a:r>
              <a:rPr lang="tr-TR" sz="2000" dirty="0" smtClean="0">
                <a:latin typeface="+mn-lt"/>
                <a:cs typeface="+mn-cs"/>
              </a:rPr>
              <a:t>Duyu </a:t>
            </a:r>
            <a:r>
              <a:rPr lang="tr-TR" sz="2000" dirty="0">
                <a:latin typeface="+mn-lt"/>
                <a:cs typeface="+mn-cs"/>
              </a:rPr>
              <a:t>nöronlarından gelen çeşitli his ve sinyallerin birleştirilip yorumlanmasından sorumludur. </a:t>
            </a:r>
            <a:endParaRPr lang="tr-TR" sz="2000" dirty="0" smtClean="0">
              <a:latin typeface="+mn-lt"/>
              <a:cs typeface="+mn-cs"/>
            </a:endParaRPr>
          </a:p>
          <a:p>
            <a:pPr marL="342900" indent="-342900" algn="l">
              <a:buFont typeface="Arial" panose="020B0604020202020204" pitchFamily="34" charset="0"/>
              <a:buChar char="•"/>
              <a:defRPr/>
            </a:pPr>
            <a:r>
              <a:rPr lang="tr-TR" sz="2000" dirty="0" smtClean="0">
                <a:latin typeface="+mn-lt"/>
                <a:cs typeface="+mn-cs"/>
              </a:rPr>
              <a:t>Beden </a:t>
            </a:r>
            <a:r>
              <a:rPr lang="tr-TR" sz="2000" dirty="0">
                <a:latin typeface="+mn-lt"/>
                <a:cs typeface="+mn-cs"/>
              </a:rPr>
              <a:t>duyu korteksi gibi duyu organlarından gelen bilgilerin işlendiği bölümleri barındırır. Hepimiz bildiği 5 duyu organından gelen bilgiler buraya gelir. </a:t>
            </a:r>
            <a:endParaRPr lang="tr-TR" sz="2800" dirty="0"/>
          </a:p>
        </p:txBody>
      </p:sp>
      <p:pic>
        <p:nvPicPr>
          <p:cNvPr id="4" name="Resim 3"/>
          <p:cNvPicPr>
            <a:picLocks noChangeAspect="1"/>
          </p:cNvPicPr>
          <p:nvPr/>
        </p:nvPicPr>
        <p:blipFill>
          <a:blip r:embed="rId2"/>
          <a:stretch>
            <a:fillRect/>
          </a:stretch>
        </p:blipFill>
        <p:spPr>
          <a:xfrm>
            <a:off x="7543800" y="2217110"/>
            <a:ext cx="4358417" cy="3109912"/>
          </a:xfrm>
          <a:prstGeom prst="rect">
            <a:avLst/>
          </a:prstGeom>
        </p:spPr>
      </p:pic>
    </p:spTree>
    <p:extLst>
      <p:ext uri="{BB962C8B-B14F-4D97-AF65-F5344CB8AC3E}">
        <p14:creationId xmlns:p14="http://schemas.microsoft.com/office/powerpoint/2010/main" val="4078443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Metin Yer Tutucusu 2"/>
          <p:cNvSpPr>
            <a:spLocks noGrp="1"/>
          </p:cNvSpPr>
          <p:nvPr>
            <p:ph type="body" idx="1"/>
          </p:nvPr>
        </p:nvSpPr>
        <p:spPr>
          <a:xfrm>
            <a:off x="915365" y="1648408"/>
            <a:ext cx="6399835" cy="3200876"/>
          </a:xfrm>
        </p:spPr>
        <p:txBody>
          <a:bodyPr/>
          <a:lstStyle/>
          <a:p>
            <a:pPr marL="342900" indent="-342900" algn="l">
              <a:buFont typeface="Arial" panose="020B0604020202020204" pitchFamily="34" charset="0"/>
              <a:buChar char="•"/>
              <a:defRPr/>
            </a:pPr>
            <a:r>
              <a:rPr lang="tr-TR" sz="2800" dirty="0">
                <a:solidFill>
                  <a:srgbClr val="0070C0"/>
                </a:solidFill>
              </a:rPr>
              <a:t>3</a:t>
            </a:r>
            <a:r>
              <a:rPr lang="tr-TR" sz="2800" dirty="0" smtClean="0">
                <a:solidFill>
                  <a:srgbClr val="0070C0"/>
                </a:solidFill>
              </a:rPr>
              <a:t>) TEMPORAL </a:t>
            </a:r>
            <a:r>
              <a:rPr lang="tr-TR" sz="2800" dirty="0">
                <a:solidFill>
                  <a:srgbClr val="0070C0"/>
                </a:solidFill>
              </a:rPr>
              <a:t>LOB</a:t>
            </a:r>
          </a:p>
          <a:p>
            <a:pPr marL="342900" indent="-342900" algn="l">
              <a:buFont typeface="Arial" panose="020B0604020202020204" pitchFamily="34" charset="0"/>
              <a:buChar char="•"/>
              <a:defRPr/>
            </a:pPr>
            <a:r>
              <a:rPr lang="tr-TR" sz="2000" dirty="0" err="1">
                <a:latin typeface="+mn-lt"/>
                <a:cs typeface="+mn-cs"/>
              </a:rPr>
              <a:t>Temporal</a:t>
            </a:r>
            <a:r>
              <a:rPr lang="tr-TR" sz="2000" dirty="0">
                <a:latin typeface="+mn-lt"/>
                <a:cs typeface="+mn-cs"/>
              </a:rPr>
              <a:t>  lob  (sağ  ve  sol  kısım)  kulakların  çevresinde  ve  üst  kısmında  yer  alan  beynin  alt  kısmındadır.  Bu  bölge  temel olarak  duyma  (işitme),  hafıza,  anlama  ve  dilden  </a:t>
            </a:r>
            <a:r>
              <a:rPr lang="tr-TR" sz="2000" dirty="0" smtClean="0">
                <a:latin typeface="+mn-lt"/>
                <a:cs typeface="+mn-cs"/>
              </a:rPr>
              <a:t>sorumludur.</a:t>
            </a:r>
          </a:p>
          <a:p>
            <a:pPr marL="342900" indent="-342900" algn="l">
              <a:buFont typeface="Arial" panose="020B0604020202020204" pitchFamily="34" charset="0"/>
              <a:buChar char="•"/>
              <a:defRPr/>
            </a:pPr>
            <a:r>
              <a:rPr lang="tr-TR" sz="2000" dirty="0" smtClean="0">
                <a:latin typeface="+mn-lt"/>
                <a:cs typeface="+mn-cs"/>
              </a:rPr>
              <a:t>Özellikle  </a:t>
            </a:r>
            <a:r>
              <a:rPr lang="tr-TR" sz="2000" dirty="0">
                <a:latin typeface="+mn-lt"/>
                <a:cs typeface="+mn-cs"/>
              </a:rPr>
              <a:t>müziğin  algılanmasından  sağ </a:t>
            </a:r>
            <a:r>
              <a:rPr lang="tr-TR" sz="2000" dirty="0" err="1">
                <a:latin typeface="+mn-lt"/>
                <a:cs typeface="+mn-cs"/>
              </a:rPr>
              <a:t>temporal</a:t>
            </a:r>
            <a:r>
              <a:rPr lang="tr-TR" sz="2000" dirty="0">
                <a:latin typeface="+mn-lt"/>
                <a:cs typeface="+mn-cs"/>
              </a:rPr>
              <a:t>  bölgenin  etkili  olduğu  bulunmuştur. </a:t>
            </a:r>
          </a:p>
          <a:p>
            <a:pPr marL="342900" indent="-342900" algn="l">
              <a:buFont typeface="Arial" panose="020B0604020202020204" pitchFamily="34" charset="0"/>
              <a:buChar char="•"/>
              <a:defRPr/>
            </a:pPr>
            <a:r>
              <a:rPr lang="tr-TR" sz="2000" dirty="0">
                <a:latin typeface="+mn-lt"/>
                <a:cs typeface="+mn-cs"/>
              </a:rPr>
              <a:t>Bununla  birlikte  işitsel </a:t>
            </a:r>
            <a:r>
              <a:rPr lang="tr-TR" sz="2000" dirty="0" err="1">
                <a:latin typeface="+mn-lt"/>
                <a:cs typeface="+mn-cs"/>
              </a:rPr>
              <a:t>hallüsinasyonlar</a:t>
            </a:r>
            <a:r>
              <a:rPr lang="tr-TR" sz="2000" dirty="0">
                <a:latin typeface="+mn-lt"/>
                <a:cs typeface="+mn-cs"/>
              </a:rPr>
              <a:t>  ve  zaman-uzay  sapmaları  yaşayanların,  sağ  </a:t>
            </a:r>
            <a:r>
              <a:rPr lang="tr-TR" sz="2000" dirty="0" err="1">
                <a:latin typeface="+mn-lt"/>
                <a:cs typeface="+mn-cs"/>
              </a:rPr>
              <a:t>temporal</a:t>
            </a:r>
            <a:r>
              <a:rPr lang="tr-TR" sz="2000" dirty="0">
                <a:latin typeface="+mn-lt"/>
                <a:cs typeface="+mn-cs"/>
              </a:rPr>
              <a:t>  lob  işlev  bozukluğunun  olduğu  bildirilmiştir</a:t>
            </a:r>
            <a:r>
              <a:rPr lang="tr-TR" sz="2000" dirty="0" smtClean="0">
                <a:latin typeface="+mn-lt"/>
                <a:cs typeface="+mn-cs"/>
              </a:rPr>
              <a:t>.</a:t>
            </a:r>
            <a:endParaRPr lang="tr-TR" sz="2000" dirty="0">
              <a:latin typeface="+mn-lt"/>
              <a:cs typeface="+mn-cs"/>
            </a:endParaRPr>
          </a:p>
        </p:txBody>
      </p:sp>
      <p:pic>
        <p:nvPicPr>
          <p:cNvPr id="4" name="Resim 3"/>
          <p:cNvPicPr>
            <a:picLocks noChangeAspect="1"/>
          </p:cNvPicPr>
          <p:nvPr/>
        </p:nvPicPr>
        <p:blipFill>
          <a:blip r:embed="rId2"/>
          <a:stretch>
            <a:fillRect/>
          </a:stretch>
        </p:blipFill>
        <p:spPr>
          <a:xfrm>
            <a:off x="7543800" y="2217110"/>
            <a:ext cx="4358417" cy="3109912"/>
          </a:xfrm>
          <a:prstGeom prst="rect">
            <a:avLst/>
          </a:prstGeom>
        </p:spPr>
      </p:pic>
    </p:spTree>
    <p:extLst>
      <p:ext uri="{BB962C8B-B14F-4D97-AF65-F5344CB8AC3E}">
        <p14:creationId xmlns:p14="http://schemas.microsoft.com/office/powerpoint/2010/main" val="11251077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Metin Yer Tutucusu 2"/>
          <p:cNvSpPr>
            <a:spLocks noGrp="1"/>
          </p:cNvSpPr>
          <p:nvPr>
            <p:ph type="body" idx="1"/>
          </p:nvPr>
        </p:nvSpPr>
        <p:spPr>
          <a:xfrm>
            <a:off x="990600" y="1905000"/>
            <a:ext cx="6399835" cy="4555093"/>
          </a:xfrm>
        </p:spPr>
        <p:txBody>
          <a:bodyPr/>
          <a:lstStyle/>
          <a:p>
            <a:pPr marL="342900" indent="-342900" algn="l">
              <a:buFont typeface="Arial" panose="020B0604020202020204" pitchFamily="34" charset="0"/>
              <a:buChar char="•"/>
              <a:defRPr/>
            </a:pPr>
            <a:r>
              <a:rPr lang="tr-TR" sz="3200" dirty="0">
                <a:solidFill>
                  <a:srgbClr val="0070C0"/>
                </a:solidFill>
              </a:rPr>
              <a:t>3</a:t>
            </a:r>
            <a:r>
              <a:rPr lang="tr-TR" sz="3200" dirty="0" smtClean="0">
                <a:solidFill>
                  <a:srgbClr val="0070C0"/>
                </a:solidFill>
              </a:rPr>
              <a:t>) TEMPORAL LOB</a:t>
            </a:r>
          </a:p>
          <a:p>
            <a:pPr marL="628650" lvl="1" indent="-171450" algn="l">
              <a:buFont typeface="Arial" panose="020B0604020202020204" pitchFamily="34" charset="0"/>
              <a:buChar char="•"/>
              <a:defRPr/>
            </a:pPr>
            <a:r>
              <a:rPr lang="tr-TR" sz="1200" dirty="0" smtClean="0"/>
              <a:t> 	</a:t>
            </a:r>
            <a:r>
              <a:rPr lang="tr-TR" sz="1600" dirty="0" err="1" smtClean="0"/>
              <a:t>Hipokampüs</a:t>
            </a:r>
            <a:r>
              <a:rPr lang="tr-TR" sz="1600" dirty="0" smtClean="0"/>
              <a:t>  </a:t>
            </a:r>
            <a:r>
              <a:rPr lang="tr-TR" sz="1600" dirty="0" err="1"/>
              <a:t>temporal</a:t>
            </a:r>
            <a:r>
              <a:rPr lang="tr-TR" sz="1600" dirty="0"/>
              <a:t>  lobda  yer  almaktadır.  Bu  yüzden  beynin  </a:t>
            </a:r>
            <a:r>
              <a:rPr lang="tr-TR" sz="1600" dirty="0" smtClean="0"/>
              <a:t>	bu  </a:t>
            </a:r>
            <a:r>
              <a:rPr lang="tr-TR" sz="1600" dirty="0"/>
              <a:t>bölümü  hafıza  </a:t>
            </a:r>
            <a:r>
              <a:rPr lang="tr-TR" sz="1600" dirty="0" smtClean="0"/>
              <a:t>	türlerinin  </a:t>
            </a:r>
            <a:r>
              <a:rPr lang="tr-TR" sz="1600" dirty="0"/>
              <a:t>birleştirildiği  yerdir.</a:t>
            </a:r>
          </a:p>
          <a:p>
            <a:pPr marL="1257300" lvl="2" indent="-342900" algn="l">
              <a:buFont typeface="Arial" panose="020B0604020202020204" pitchFamily="34" charset="0"/>
              <a:buChar char="•"/>
              <a:defRPr/>
            </a:pPr>
            <a:r>
              <a:rPr lang="tr-TR" sz="1600" dirty="0" err="1"/>
              <a:t>Hipokampüs</a:t>
            </a:r>
            <a:r>
              <a:rPr lang="tr-TR" sz="1600" dirty="0"/>
              <a:t>; Kısa süreli hafızaya alınan bilgilerin uzun süreli hafızaya aktarılmasında görev alır. </a:t>
            </a:r>
            <a:r>
              <a:rPr lang="tr-TR" sz="1600" dirty="0" err="1"/>
              <a:t>Hipokampus</a:t>
            </a:r>
            <a:r>
              <a:rPr lang="tr-TR" sz="1600" dirty="0"/>
              <a:t>, yaşanılan anıların olaylarla ilişkilendirilmesinde ve kişinin yön bulma duyusunu </a:t>
            </a:r>
            <a:r>
              <a:rPr lang="tr-TR" sz="1600" dirty="0" smtClean="0"/>
              <a:t>kontrol eder.</a:t>
            </a:r>
            <a:endParaRPr lang="tr-TR" sz="1600" dirty="0"/>
          </a:p>
          <a:p>
            <a:pPr marL="742950" lvl="1" indent="-285750" algn="l">
              <a:buFont typeface="Arial" panose="020B0604020202020204" pitchFamily="34" charset="0"/>
              <a:buChar char="•"/>
            </a:pPr>
            <a:r>
              <a:rPr lang="tr-TR" altLang="tr-TR" sz="1600" dirty="0" err="1" smtClean="0"/>
              <a:t>Temporal</a:t>
            </a:r>
            <a:r>
              <a:rPr lang="tr-TR" altLang="tr-TR" sz="1600" dirty="0" smtClean="0"/>
              <a:t>  </a:t>
            </a:r>
            <a:r>
              <a:rPr lang="tr-TR" altLang="tr-TR" sz="1600" dirty="0"/>
              <a:t>lob,  konuşmayı,  anlama  ve  işlemeyi,  orta  ve  uzun  dönem  hafıza,  dilin  ve  sözcüklerin  </a:t>
            </a:r>
            <a:r>
              <a:rPr lang="tr-TR" altLang="tr-TR" sz="1600" dirty="0" smtClean="0"/>
              <a:t>oluşturulması,</a:t>
            </a:r>
          </a:p>
          <a:p>
            <a:pPr marL="742950" lvl="1" indent="-285750" algn="l">
              <a:buFont typeface="Arial" panose="020B0604020202020204" pitchFamily="34" charset="0"/>
              <a:buChar char="•"/>
            </a:pPr>
            <a:r>
              <a:rPr lang="tr-TR" altLang="tr-TR" sz="1600" dirty="0" smtClean="0"/>
              <a:t>Konuşulanları  </a:t>
            </a:r>
            <a:r>
              <a:rPr lang="tr-TR" altLang="tr-TR" sz="1600" dirty="0"/>
              <a:t>anlama,  idrak  etme, </a:t>
            </a:r>
            <a:r>
              <a:rPr lang="tr-TR" altLang="tr-TR" sz="1600" dirty="0" smtClean="0"/>
              <a:t>okunanların  </a:t>
            </a:r>
            <a:r>
              <a:rPr lang="tr-TR" altLang="tr-TR" sz="1600" dirty="0"/>
              <a:t>ve  yeni  bilgilerin  yorumlanıp  </a:t>
            </a:r>
            <a:r>
              <a:rPr lang="tr-TR" altLang="tr-TR" sz="1600" dirty="0" smtClean="0"/>
              <a:t>depolanması,</a:t>
            </a:r>
          </a:p>
          <a:p>
            <a:pPr marL="742950" lvl="1" indent="-285750" algn="l">
              <a:buFont typeface="Arial" panose="020B0604020202020204" pitchFamily="34" charset="0"/>
              <a:buChar char="•"/>
            </a:pPr>
            <a:r>
              <a:rPr lang="tr-TR" altLang="tr-TR" sz="1600" dirty="0" smtClean="0"/>
              <a:t>Uygun  </a:t>
            </a:r>
            <a:r>
              <a:rPr lang="tr-TR" altLang="tr-TR" sz="1600" dirty="0"/>
              <a:t>sözcükleri  bulamamak,  iletişimin  sağlanamaması  ve  okuma  zorlukları  bu  bölgenin  çalışmasında bozulma  olduğunda  ortaya  çıkar.</a:t>
            </a:r>
          </a:p>
          <a:p>
            <a:pPr marL="742950" lvl="1" indent="-285750" algn="l">
              <a:buFont typeface="Arial" panose="020B0604020202020204" pitchFamily="34" charset="0"/>
              <a:buChar char="•"/>
            </a:pPr>
            <a:r>
              <a:rPr lang="tr-TR" altLang="tr-TR" sz="1600" dirty="0"/>
              <a:t>Kişinin  yaşantısında  başarı  durumu,  hafızanın  tekrar  tekrar  işlenmesine  ve  değişmesine  yol  açar.  </a:t>
            </a:r>
            <a:r>
              <a:rPr lang="tr-TR" altLang="tr-TR" sz="1600" dirty="0" err="1"/>
              <a:t>Temporal</a:t>
            </a:r>
            <a:r>
              <a:rPr lang="tr-TR" altLang="tr-TR" sz="1600" dirty="0"/>
              <a:t>  lob  sorunlu  ise, hafızadaki  bilgiler  yenilenemez,  sabit  kalır.  </a:t>
            </a:r>
            <a:endParaRPr lang="tr-TR" sz="1600" dirty="0">
              <a:solidFill>
                <a:srgbClr val="0070C0"/>
              </a:solidFill>
            </a:endParaRPr>
          </a:p>
        </p:txBody>
      </p:sp>
      <p:pic>
        <p:nvPicPr>
          <p:cNvPr id="5" name="Resim 4"/>
          <p:cNvPicPr>
            <a:picLocks noChangeAspect="1"/>
          </p:cNvPicPr>
          <p:nvPr/>
        </p:nvPicPr>
        <p:blipFill>
          <a:blip r:embed="rId2"/>
          <a:stretch>
            <a:fillRect/>
          </a:stretch>
        </p:blipFill>
        <p:spPr>
          <a:xfrm>
            <a:off x="7316118" y="2590800"/>
            <a:ext cx="4520744" cy="2546686"/>
          </a:xfrm>
          <a:prstGeom prst="rect">
            <a:avLst/>
          </a:prstGeom>
        </p:spPr>
      </p:pic>
    </p:spTree>
    <p:extLst>
      <p:ext uri="{BB962C8B-B14F-4D97-AF65-F5344CB8AC3E}">
        <p14:creationId xmlns:p14="http://schemas.microsoft.com/office/powerpoint/2010/main" val="217579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32485"/>
            <a:ext cx="955357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 </a:t>
            </a:r>
            <a:r>
              <a:rPr i="0" spc="-10" dirty="0">
                <a:latin typeface="Times New Roman"/>
                <a:cs typeface="Times New Roman"/>
              </a:rPr>
              <a:t>İnsan </a:t>
            </a:r>
            <a:r>
              <a:rPr i="0" spc="-5" dirty="0">
                <a:latin typeface="Times New Roman"/>
                <a:cs typeface="Times New Roman"/>
              </a:rPr>
              <a:t>davranışını </a:t>
            </a:r>
            <a:r>
              <a:rPr i="0" dirty="0">
                <a:latin typeface="Times New Roman"/>
                <a:cs typeface="Times New Roman"/>
              </a:rPr>
              <a:t>etkileyen </a:t>
            </a:r>
            <a:r>
              <a:rPr i="0" spc="-5" dirty="0">
                <a:latin typeface="Times New Roman"/>
                <a:cs typeface="Times New Roman"/>
              </a:rPr>
              <a:t>fizyolojik</a:t>
            </a:r>
            <a:r>
              <a:rPr i="0" spc="35" dirty="0">
                <a:latin typeface="Times New Roman"/>
                <a:cs typeface="Times New Roman"/>
              </a:rPr>
              <a:t> </a:t>
            </a:r>
            <a:r>
              <a:rPr i="0" dirty="0">
                <a:latin typeface="Times New Roman"/>
                <a:cs typeface="Times New Roman"/>
              </a:rPr>
              <a:t>etmenler</a:t>
            </a:r>
          </a:p>
        </p:txBody>
      </p:sp>
      <p:sp>
        <p:nvSpPr>
          <p:cNvPr id="3" name="object 3"/>
          <p:cNvSpPr txBox="1"/>
          <p:nvPr/>
        </p:nvSpPr>
        <p:spPr>
          <a:xfrm>
            <a:off x="917244" y="1716735"/>
            <a:ext cx="10591800" cy="2259593"/>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spc="-5" dirty="0">
                <a:solidFill>
                  <a:srgbClr val="333333"/>
                </a:solidFill>
                <a:latin typeface="Times New Roman"/>
                <a:cs typeface="Times New Roman"/>
              </a:rPr>
              <a:t>Biyolojik ve fizyolojik özelliklerimizi bilmek ve bunların işleyişini anlamak</a:t>
            </a:r>
            <a:r>
              <a:rPr sz="2400" spc="459" dirty="0">
                <a:solidFill>
                  <a:srgbClr val="333333"/>
                </a:solidFill>
                <a:latin typeface="Times New Roman"/>
                <a:cs typeface="Times New Roman"/>
              </a:rPr>
              <a:t> </a:t>
            </a:r>
            <a:r>
              <a:rPr sz="2400" dirty="0">
                <a:solidFill>
                  <a:srgbClr val="333333"/>
                </a:solidFill>
                <a:latin typeface="Times New Roman"/>
                <a:cs typeface="Times New Roman"/>
              </a:rPr>
              <a:t>önemli;</a:t>
            </a:r>
            <a:endParaRPr sz="2400" dirty="0">
              <a:latin typeface="Times New Roman"/>
              <a:cs typeface="Times New Roman"/>
            </a:endParaRPr>
          </a:p>
          <a:p>
            <a:pPr marL="241300">
              <a:lnSpc>
                <a:spcPct val="100000"/>
              </a:lnSpc>
              <a:spcBef>
                <a:spcPts val="5"/>
              </a:spcBef>
            </a:pPr>
            <a:r>
              <a:rPr sz="2400" spc="-5" dirty="0">
                <a:solidFill>
                  <a:srgbClr val="333333"/>
                </a:solidFill>
                <a:latin typeface="Times New Roman"/>
                <a:cs typeface="Times New Roman"/>
              </a:rPr>
              <a:t>çünkü…</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241300" indent="-228600">
              <a:lnSpc>
                <a:spcPct val="100000"/>
              </a:lnSpc>
              <a:buFont typeface="Arial"/>
              <a:buChar char="•"/>
              <a:tabLst>
                <a:tab pos="241300" algn="l"/>
              </a:tabLst>
            </a:pPr>
            <a:r>
              <a:rPr sz="2400" spc="-5" dirty="0">
                <a:solidFill>
                  <a:srgbClr val="333333"/>
                </a:solidFill>
                <a:latin typeface="Times New Roman"/>
                <a:cs typeface="Times New Roman"/>
              </a:rPr>
              <a:t>Vücudumuz farklı sistemlerin </a:t>
            </a:r>
            <a:r>
              <a:rPr sz="2400" spc="-10" dirty="0">
                <a:solidFill>
                  <a:srgbClr val="333333"/>
                </a:solidFill>
                <a:latin typeface="Times New Roman"/>
                <a:cs typeface="Times New Roman"/>
              </a:rPr>
              <a:t>birbirleriyle </a:t>
            </a:r>
            <a:r>
              <a:rPr sz="2400" spc="-5" dirty="0">
                <a:solidFill>
                  <a:srgbClr val="333333"/>
                </a:solidFill>
                <a:latin typeface="Times New Roman"/>
                <a:cs typeface="Times New Roman"/>
              </a:rPr>
              <a:t>eş güdümlü çalışmasını nasıl</a:t>
            </a:r>
            <a:r>
              <a:rPr sz="2400" spc="120" dirty="0">
                <a:solidFill>
                  <a:srgbClr val="333333"/>
                </a:solidFill>
                <a:latin typeface="Times New Roman"/>
                <a:cs typeface="Times New Roman"/>
              </a:rPr>
              <a:t> </a:t>
            </a:r>
            <a:r>
              <a:rPr sz="2400" spc="-10" dirty="0">
                <a:solidFill>
                  <a:srgbClr val="333333"/>
                </a:solidFill>
                <a:latin typeface="Times New Roman"/>
                <a:cs typeface="Times New Roman"/>
              </a:rPr>
              <a:t>sağlar?</a:t>
            </a:r>
            <a:endParaRPr sz="2400" dirty="0">
              <a:latin typeface="Times New Roman"/>
              <a:cs typeface="Times New Roman"/>
            </a:endParaRPr>
          </a:p>
          <a:p>
            <a:pPr>
              <a:lnSpc>
                <a:spcPct val="100000"/>
              </a:lnSpc>
              <a:spcBef>
                <a:spcPts val="5"/>
              </a:spcBef>
              <a:buClr>
                <a:srgbClr val="333333"/>
              </a:buClr>
              <a:buFont typeface="Arial"/>
              <a:buChar char="•"/>
            </a:pPr>
            <a:endParaRPr sz="2500" dirty="0">
              <a:latin typeface="Times New Roman"/>
              <a:cs typeface="Times New Roman"/>
            </a:endParaRPr>
          </a:p>
          <a:p>
            <a:pPr marL="697865" lvl="1" indent="-229235">
              <a:lnSpc>
                <a:spcPct val="100000"/>
              </a:lnSpc>
              <a:spcBef>
                <a:spcPts val="5"/>
              </a:spcBef>
              <a:buFont typeface="Arial"/>
              <a:buChar char="•"/>
              <a:tabLst>
                <a:tab pos="698500" algn="l"/>
              </a:tabLst>
            </a:pPr>
            <a:r>
              <a:rPr sz="2400" dirty="0" err="1">
                <a:solidFill>
                  <a:srgbClr val="333333"/>
                </a:solidFill>
                <a:latin typeface="Times New Roman"/>
                <a:cs typeface="Times New Roman"/>
              </a:rPr>
              <a:t>Sinir</a:t>
            </a:r>
            <a:r>
              <a:rPr sz="2400" spc="-35" dirty="0">
                <a:solidFill>
                  <a:srgbClr val="333333"/>
                </a:solidFill>
                <a:latin typeface="Times New Roman"/>
                <a:cs typeface="Times New Roman"/>
              </a:rPr>
              <a:t> </a:t>
            </a:r>
            <a:r>
              <a:rPr sz="2400" dirty="0" err="1" smtClean="0">
                <a:solidFill>
                  <a:srgbClr val="333333"/>
                </a:solidFill>
                <a:latin typeface="Times New Roman"/>
                <a:cs typeface="Times New Roman"/>
              </a:rPr>
              <a:t>sistemi</a:t>
            </a:r>
            <a:endParaRPr sz="2400" dirty="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Metin Yer Tutucusu 2"/>
          <p:cNvSpPr>
            <a:spLocks noGrp="1"/>
          </p:cNvSpPr>
          <p:nvPr>
            <p:ph type="body" idx="1"/>
          </p:nvPr>
        </p:nvSpPr>
        <p:spPr>
          <a:xfrm>
            <a:off x="914400" y="1956184"/>
            <a:ext cx="6399835" cy="2492990"/>
          </a:xfrm>
        </p:spPr>
        <p:txBody>
          <a:bodyPr/>
          <a:lstStyle/>
          <a:p>
            <a:pPr marL="342900" indent="-342900" algn="l">
              <a:buFont typeface="Arial" panose="020B0604020202020204" pitchFamily="34" charset="0"/>
              <a:buChar char="•"/>
              <a:defRPr/>
            </a:pPr>
            <a:r>
              <a:rPr lang="tr-TR" sz="3600" dirty="0">
                <a:solidFill>
                  <a:srgbClr val="0070C0"/>
                </a:solidFill>
              </a:rPr>
              <a:t>4</a:t>
            </a:r>
            <a:r>
              <a:rPr lang="tr-TR" sz="3600" dirty="0" smtClean="0">
                <a:solidFill>
                  <a:srgbClr val="0070C0"/>
                </a:solidFill>
              </a:rPr>
              <a:t>) </a:t>
            </a:r>
            <a:r>
              <a:rPr lang="tr-TR" sz="3200" dirty="0" smtClean="0">
                <a:solidFill>
                  <a:srgbClr val="0070C0"/>
                </a:solidFill>
              </a:rPr>
              <a:t>OKSİPİTAL </a:t>
            </a:r>
            <a:r>
              <a:rPr lang="tr-TR" sz="3200" dirty="0">
                <a:solidFill>
                  <a:srgbClr val="0070C0"/>
                </a:solidFill>
              </a:rPr>
              <a:t>LOB</a:t>
            </a:r>
          </a:p>
          <a:p>
            <a:pPr marL="800100" lvl="1" indent="-342900" algn="l">
              <a:buFont typeface="Arial" panose="020B0604020202020204" pitchFamily="34" charset="0"/>
              <a:buChar char="•"/>
              <a:defRPr/>
            </a:pPr>
            <a:r>
              <a:rPr lang="tr-TR" dirty="0">
                <a:latin typeface="+mn-lt"/>
                <a:cs typeface="+mn-cs"/>
              </a:rPr>
              <a:t>Beynin arka tarafından yer alan </a:t>
            </a:r>
            <a:r>
              <a:rPr lang="tr-TR" dirty="0" err="1">
                <a:latin typeface="+mn-lt"/>
                <a:cs typeface="+mn-cs"/>
              </a:rPr>
              <a:t>oksipital</a:t>
            </a:r>
            <a:r>
              <a:rPr lang="tr-TR" dirty="0">
                <a:latin typeface="+mn-lt"/>
                <a:cs typeface="+mn-cs"/>
              </a:rPr>
              <a:t> lob beynin görsel bilgiyi işleme merkezidir. </a:t>
            </a:r>
            <a:endParaRPr lang="tr-TR" dirty="0" smtClean="0">
              <a:latin typeface="+mn-lt"/>
              <a:cs typeface="+mn-cs"/>
            </a:endParaRPr>
          </a:p>
          <a:p>
            <a:pPr marL="800100" lvl="1" indent="-342900" algn="l">
              <a:buFont typeface="Arial" panose="020B0604020202020204" pitchFamily="34" charset="0"/>
              <a:buChar char="•"/>
              <a:defRPr/>
            </a:pPr>
            <a:r>
              <a:rPr lang="tr-TR" dirty="0" smtClean="0">
                <a:latin typeface="+mn-lt"/>
                <a:cs typeface="+mn-cs"/>
              </a:rPr>
              <a:t>Büyük </a:t>
            </a:r>
            <a:r>
              <a:rPr lang="tr-TR" dirty="0">
                <a:latin typeface="+mn-lt"/>
                <a:cs typeface="+mn-cs"/>
              </a:rPr>
              <a:t>bir bölümünü görme korteksi oluşturur. </a:t>
            </a:r>
            <a:r>
              <a:rPr lang="tr-TR" dirty="0" smtClean="0">
                <a:latin typeface="+mn-lt"/>
                <a:cs typeface="+mn-cs"/>
              </a:rPr>
              <a:t>sinirbilim </a:t>
            </a:r>
            <a:r>
              <a:rPr lang="tr-TR" dirty="0">
                <a:latin typeface="+mn-lt"/>
                <a:cs typeface="+mn-cs"/>
              </a:rPr>
              <a:t>alanında çokça araştırılmıştır. </a:t>
            </a:r>
            <a:endParaRPr lang="tr-TR" dirty="0" smtClean="0">
              <a:latin typeface="+mn-lt"/>
              <a:cs typeface="+mn-cs"/>
            </a:endParaRPr>
          </a:p>
          <a:p>
            <a:pPr marL="800100" lvl="1" indent="-342900" algn="l">
              <a:buFont typeface="Arial" panose="020B0604020202020204" pitchFamily="34" charset="0"/>
              <a:buChar char="•"/>
              <a:defRPr/>
            </a:pPr>
            <a:r>
              <a:rPr lang="tr-TR" dirty="0" smtClean="0">
                <a:latin typeface="+mn-lt"/>
                <a:cs typeface="+mn-cs"/>
              </a:rPr>
              <a:t>Dışarıdan </a:t>
            </a:r>
            <a:r>
              <a:rPr lang="tr-TR" dirty="0">
                <a:latin typeface="+mn-lt"/>
                <a:cs typeface="+mn-cs"/>
              </a:rPr>
              <a:t>gelen ışık gözde elektriksel sinyallere dönüştürülür ve optik sinirler vasıtasıyla görme korteksinde işlenir. </a:t>
            </a:r>
          </a:p>
        </p:txBody>
      </p:sp>
      <p:pic>
        <p:nvPicPr>
          <p:cNvPr id="4" name="Resim 3"/>
          <p:cNvPicPr>
            <a:picLocks noChangeAspect="1"/>
          </p:cNvPicPr>
          <p:nvPr/>
        </p:nvPicPr>
        <p:blipFill>
          <a:blip r:embed="rId2"/>
          <a:stretch>
            <a:fillRect/>
          </a:stretch>
        </p:blipFill>
        <p:spPr>
          <a:xfrm>
            <a:off x="7467600" y="1938741"/>
            <a:ext cx="4358417" cy="3109912"/>
          </a:xfrm>
          <a:prstGeom prst="rect">
            <a:avLst/>
          </a:prstGeom>
        </p:spPr>
      </p:pic>
    </p:spTree>
    <p:extLst>
      <p:ext uri="{BB962C8B-B14F-4D97-AF65-F5344CB8AC3E}">
        <p14:creationId xmlns:p14="http://schemas.microsoft.com/office/powerpoint/2010/main" val="867972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3124200" y="762000"/>
            <a:ext cx="5638800" cy="5481346"/>
          </a:xfrm>
          <a:prstGeom prst="rect">
            <a:avLst/>
          </a:prstGeom>
        </p:spPr>
      </p:pic>
    </p:spTree>
    <p:extLst>
      <p:ext uri="{BB962C8B-B14F-4D97-AF65-F5344CB8AC3E}">
        <p14:creationId xmlns:p14="http://schemas.microsoft.com/office/powerpoint/2010/main" val="2080088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Beyin ve Davranış</a:t>
            </a:r>
            <a:endParaRPr lang="tr-TR" dirty="0"/>
          </a:p>
        </p:txBody>
      </p:sp>
      <p:pic>
        <p:nvPicPr>
          <p:cNvPr id="4" name="Resim 3"/>
          <p:cNvPicPr>
            <a:picLocks noChangeAspect="1"/>
          </p:cNvPicPr>
          <p:nvPr/>
        </p:nvPicPr>
        <p:blipFill rotWithShape="1">
          <a:blip r:embed="rId2"/>
          <a:srcRect l="26875" t="32558" r="9375" b="37210"/>
          <a:stretch/>
        </p:blipFill>
        <p:spPr>
          <a:xfrm>
            <a:off x="2095499" y="1423706"/>
            <a:ext cx="8000999" cy="1981200"/>
          </a:xfrm>
          <a:prstGeom prst="rect">
            <a:avLst/>
          </a:prstGeom>
        </p:spPr>
      </p:pic>
      <p:pic>
        <p:nvPicPr>
          <p:cNvPr id="5" name="Resim 4"/>
          <p:cNvPicPr>
            <a:picLocks noChangeAspect="1"/>
          </p:cNvPicPr>
          <p:nvPr/>
        </p:nvPicPr>
        <p:blipFill rotWithShape="1">
          <a:blip r:embed="rId3"/>
          <a:srcRect l="28750" t="36047" r="8750" b="10465"/>
          <a:stretch/>
        </p:blipFill>
        <p:spPr>
          <a:xfrm>
            <a:off x="2707131" y="3657600"/>
            <a:ext cx="6172200" cy="2839212"/>
          </a:xfrm>
          <a:prstGeom prst="rect">
            <a:avLst/>
          </a:prstGeom>
        </p:spPr>
      </p:pic>
    </p:spTree>
    <p:extLst>
      <p:ext uri="{BB962C8B-B14F-4D97-AF65-F5344CB8AC3E}">
        <p14:creationId xmlns:p14="http://schemas.microsoft.com/office/powerpoint/2010/main" val="15744013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t>Beyin ve Davranış</a:t>
            </a:r>
          </a:p>
        </p:txBody>
      </p:sp>
      <p:pic>
        <p:nvPicPr>
          <p:cNvPr id="4" name="Resim 3"/>
          <p:cNvPicPr>
            <a:picLocks noChangeAspect="1"/>
          </p:cNvPicPr>
          <p:nvPr/>
        </p:nvPicPr>
        <p:blipFill rotWithShape="1">
          <a:blip r:embed="rId2"/>
          <a:srcRect l="26250" t="24419" r="4375" b="12791"/>
          <a:stretch/>
        </p:blipFill>
        <p:spPr>
          <a:xfrm>
            <a:off x="1396999" y="1752600"/>
            <a:ext cx="9398000" cy="4572000"/>
          </a:xfrm>
          <a:prstGeom prst="rect">
            <a:avLst/>
          </a:prstGeom>
        </p:spPr>
      </p:pic>
    </p:spTree>
    <p:extLst>
      <p:ext uri="{BB962C8B-B14F-4D97-AF65-F5344CB8AC3E}">
        <p14:creationId xmlns:p14="http://schemas.microsoft.com/office/powerpoint/2010/main" val="2841332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95776" y="627710"/>
            <a:ext cx="4600575" cy="574675"/>
          </a:xfrm>
          <a:prstGeom prst="rect">
            <a:avLst/>
          </a:prstGeom>
        </p:spPr>
        <p:txBody>
          <a:bodyPr vert="horz" wrap="square" lIns="0" tIns="12700" rIns="0" bIns="0" rtlCol="0">
            <a:spAutoFit/>
          </a:bodyPr>
          <a:lstStyle/>
          <a:p>
            <a:pPr marL="12700">
              <a:lnSpc>
                <a:spcPct val="100000"/>
              </a:lnSpc>
              <a:spcBef>
                <a:spcPts val="100"/>
              </a:spcBef>
            </a:pPr>
            <a:r>
              <a:rPr dirty="0"/>
              <a:t>Beyin </a:t>
            </a:r>
            <a:r>
              <a:rPr spc="-5" dirty="0"/>
              <a:t>nasıl</a:t>
            </a:r>
            <a:r>
              <a:rPr spc="-70" dirty="0"/>
              <a:t> </a:t>
            </a:r>
            <a:r>
              <a:rPr dirty="0"/>
              <a:t>inceleniyor?</a:t>
            </a:r>
          </a:p>
        </p:txBody>
      </p:sp>
      <p:sp>
        <p:nvSpPr>
          <p:cNvPr id="3" name="object 3"/>
          <p:cNvSpPr txBox="1"/>
          <p:nvPr/>
        </p:nvSpPr>
        <p:spPr>
          <a:xfrm>
            <a:off x="917244" y="1617345"/>
            <a:ext cx="5571490" cy="2646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spc="-5" dirty="0">
                <a:solidFill>
                  <a:srgbClr val="333333"/>
                </a:solidFill>
                <a:latin typeface="Times New Roman"/>
                <a:cs typeface="Times New Roman"/>
              </a:rPr>
              <a:t>Nörolojik</a:t>
            </a:r>
            <a:r>
              <a:rPr sz="2400" spc="5" dirty="0">
                <a:solidFill>
                  <a:srgbClr val="333333"/>
                </a:solidFill>
                <a:latin typeface="Times New Roman"/>
                <a:cs typeface="Times New Roman"/>
              </a:rPr>
              <a:t> </a:t>
            </a:r>
            <a:r>
              <a:rPr sz="2400" spc="-15" dirty="0">
                <a:solidFill>
                  <a:srgbClr val="333333"/>
                </a:solidFill>
                <a:latin typeface="Times New Roman"/>
                <a:cs typeface="Times New Roman"/>
              </a:rPr>
              <a:t>muayane</a:t>
            </a:r>
            <a:endParaRPr sz="2400" dirty="0">
              <a:latin typeface="Times New Roman"/>
              <a:cs typeface="Times New Roman"/>
            </a:endParaRPr>
          </a:p>
          <a:p>
            <a:pPr marL="241300" indent="-228600">
              <a:lnSpc>
                <a:spcPct val="100000"/>
              </a:lnSpc>
              <a:buFont typeface="Arial"/>
              <a:buChar char="•"/>
              <a:tabLst>
                <a:tab pos="241300" algn="l"/>
              </a:tabLst>
            </a:pPr>
            <a:r>
              <a:rPr sz="2400" spc="-5" dirty="0">
                <a:solidFill>
                  <a:srgbClr val="333333"/>
                </a:solidFill>
                <a:latin typeface="Times New Roman"/>
                <a:cs typeface="Times New Roman"/>
              </a:rPr>
              <a:t>Nöropsikolojik</a:t>
            </a:r>
            <a:r>
              <a:rPr sz="2400" spc="-15" dirty="0">
                <a:solidFill>
                  <a:srgbClr val="333333"/>
                </a:solidFill>
                <a:latin typeface="Times New Roman"/>
                <a:cs typeface="Times New Roman"/>
              </a:rPr>
              <a:t> </a:t>
            </a:r>
            <a:r>
              <a:rPr sz="2400" dirty="0">
                <a:solidFill>
                  <a:srgbClr val="333333"/>
                </a:solidFill>
                <a:latin typeface="Times New Roman"/>
                <a:cs typeface="Times New Roman"/>
              </a:rPr>
              <a:t>testler</a:t>
            </a:r>
            <a:endParaRPr sz="2400" dirty="0">
              <a:latin typeface="Times New Roman"/>
              <a:cs typeface="Times New Roman"/>
            </a:endParaRPr>
          </a:p>
          <a:p>
            <a:pPr marL="241300" indent="-228600">
              <a:lnSpc>
                <a:spcPts val="2875"/>
              </a:lnSpc>
              <a:buFont typeface="Arial"/>
              <a:buChar char="•"/>
              <a:tabLst>
                <a:tab pos="241300" algn="l"/>
              </a:tabLst>
            </a:pPr>
            <a:r>
              <a:rPr sz="2400" spc="-20" dirty="0">
                <a:solidFill>
                  <a:srgbClr val="333333"/>
                </a:solidFill>
                <a:latin typeface="Times New Roman"/>
                <a:cs typeface="Times New Roman"/>
              </a:rPr>
              <a:t>Beyin </a:t>
            </a:r>
            <a:r>
              <a:rPr sz="2400" spc="-5" dirty="0">
                <a:solidFill>
                  <a:srgbClr val="333333"/>
                </a:solidFill>
                <a:latin typeface="Times New Roman"/>
                <a:cs typeface="Times New Roman"/>
              </a:rPr>
              <a:t>görüntüleme</a:t>
            </a:r>
            <a:r>
              <a:rPr sz="2400" spc="70" dirty="0">
                <a:solidFill>
                  <a:srgbClr val="333333"/>
                </a:solidFill>
                <a:latin typeface="Times New Roman"/>
                <a:cs typeface="Times New Roman"/>
              </a:rPr>
              <a:t> </a:t>
            </a:r>
            <a:r>
              <a:rPr sz="2400" spc="-5" dirty="0">
                <a:solidFill>
                  <a:srgbClr val="333333"/>
                </a:solidFill>
                <a:latin typeface="Times New Roman"/>
                <a:cs typeface="Times New Roman"/>
              </a:rPr>
              <a:t>teknikleri</a:t>
            </a:r>
            <a:endParaRPr sz="2400" dirty="0">
              <a:latin typeface="Times New Roman"/>
              <a:cs typeface="Times New Roman"/>
            </a:endParaRPr>
          </a:p>
          <a:p>
            <a:pPr marL="697865" lvl="1" indent="-229235">
              <a:lnSpc>
                <a:spcPts val="2395"/>
              </a:lnSpc>
              <a:buFont typeface="Arial"/>
              <a:buChar char="•"/>
              <a:tabLst>
                <a:tab pos="697865" algn="l"/>
                <a:tab pos="698500" algn="l"/>
              </a:tabLst>
            </a:pPr>
            <a:r>
              <a:rPr sz="2000" spc="-5" dirty="0">
                <a:solidFill>
                  <a:srgbClr val="333333"/>
                </a:solidFill>
                <a:latin typeface="Times New Roman"/>
                <a:cs typeface="Times New Roman"/>
              </a:rPr>
              <a:t>EEG</a:t>
            </a:r>
            <a:r>
              <a:rPr sz="2000" spc="-75" dirty="0">
                <a:solidFill>
                  <a:srgbClr val="333333"/>
                </a:solidFill>
                <a:latin typeface="Times New Roman"/>
                <a:cs typeface="Times New Roman"/>
              </a:rPr>
              <a:t> </a:t>
            </a:r>
            <a:r>
              <a:rPr sz="2000" spc="-5" dirty="0">
                <a:solidFill>
                  <a:srgbClr val="333333"/>
                </a:solidFill>
                <a:latin typeface="Times New Roman"/>
                <a:cs typeface="Times New Roman"/>
              </a:rPr>
              <a:t>(elektroensefolograf)</a:t>
            </a:r>
            <a:endParaRPr sz="2000" dirty="0">
              <a:latin typeface="Times New Roman"/>
              <a:cs typeface="Times New Roman"/>
            </a:endParaRPr>
          </a:p>
          <a:p>
            <a:pPr marL="697865" lvl="1" indent="-229235">
              <a:lnSpc>
                <a:spcPct val="100000"/>
              </a:lnSpc>
              <a:buFont typeface="Arial"/>
              <a:buChar char="•"/>
              <a:tabLst>
                <a:tab pos="697865" algn="l"/>
                <a:tab pos="698500" algn="l"/>
              </a:tabLst>
            </a:pPr>
            <a:r>
              <a:rPr sz="2000" spc="-5" dirty="0">
                <a:solidFill>
                  <a:srgbClr val="333333"/>
                </a:solidFill>
                <a:latin typeface="Times New Roman"/>
                <a:cs typeface="Times New Roman"/>
              </a:rPr>
              <a:t>Bilgisayarlı </a:t>
            </a:r>
            <a:r>
              <a:rPr sz="2000" spc="-10" dirty="0">
                <a:solidFill>
                  <a:srgbClr val="333333"/>
                </a:solidFill>
                <a:latin typeface="Times New Roman"/>
                <a:cs typeface="Times New Roman"/>
              </a:rPr>
              <a:t>tomografi tekniği (CT </a:t>
            </a:r>
            <a:r>
              <a:rPr sz="2000" spc="-20" dirty="0">
                <a:solidFill>
                  <a:srgbClr val="333333"/>
                </a:solidFill>
                <a:latin typeface="Times New Roman"/>
                <a:cs typeface="Times New Roman"/>
              </a:rPr>
              <a:t>veya</a:t>
            </a:r>
            <a:r>
              <a:rPr sz="2000" spc="130" dirty="0">
                <a:solidFill>
                  <a:srgbClr val="333333"/>
                </a:solidFill>
                <a:latin typeface="Times New Roman"/>
                <a:cs typeface="Times New Roman"/>
              </a:rPr>
              <a:t> </a:t>
            </a:r>
            <a:r>
              <a:rPr sz="2000" spc="-60" dirty="0">
                <a:solidFill>
                  <a:srgbClr val="333333"/>
                </a:solidFill>
                <a:latin typeface="Times New Roman"/>
                <a:cs typeface="Times New Roman"/>
              </a:rPr>
              <a:t>CAT)</a:t>
            </a:r>
            <a:endParaRPr sz="2000" dirty="0">
              <a:latin typeface="Times New Roman"/>
              <a:cs typeface="Times New Roman"/>
            </a:endParaRPr>
          </a:p>
          <a:p>
            <a:pPr marL="697865" lvl="1" indent="-229235">
              <a:lnSpc>
                <a:spcPct val="100000"/>
              </a:lnSpc>
              <a:buFont typeface="Arial"/>
              <a:buChar char="•"/>
              <a:tabLst>
                <a:tab pos="697865" algn="l"/>
                <a:tab pos="698500" algn="l"/>
              </a:tabLst>
            </a:pPr>
            <a:r>
              <a:rPr sz="2000" dirty="0">
                <a:solidFill>
                  <a:srgbClr val="333333"/>
                </a:solidFill>
                <a:latin typeface="Times New Roman"/>
                <a:cs typeface="Times New Roman"/>
              </a:rPr>
              <a:t>PET </a:t>
            </a:r>
            <a:r>
              <a:rPr sz="2000" spc="-5" dirty="0">
                <a:solidFill>
                  <a:srgbClr val="333333"/>
                </a:solidFill>
                <a:latin typeface="Times New Roman"/>
                <a:cs typeface="Times New Roman"/>
              </a:rPr>
              <a:t>(positron </a:t>
            </a:r>
            <a:r>
              <a:rPr sz="2000" spc="-15" dirty="0">
                <a:solidFill>
                  <a:srgbClr val="333333"/>
                </a:solidFill>
                <a:latin typeface="Times New Roman"/>
                <a:cs typeface="Times New Roman"/>
              </a:rPr>
              <a:t>yayıcı</a:t>
            </a:r>
            <a:r>
              <a:rPr sz="2000" spc="15" dirty="0">
                <a:solidFill>
                  <a:srgbClr val="333333"/>
                </a:solidFill>
                <a:latin typeface="Times New Roman"/>
                <a:cs typeface="Times New Roman"/>
              </a:rPr>
              <a:t> </a:t>
            </a:r>
            <a:r>
              <a:rPr sz="2000" spc="-10" dirty="0">
                <a:solidFill>
                  <a:srgbClr val="333333"/>
                </a:solidFill>
                <a:latin typeface="Times New Roman"/>
                <a:cs typeface="Times New Roman"/>
              </a:rPr>
              <a:t>tomografi)</a:t>
            </a:r>
            <a:endParaRPr sz="2000" dirty="0">
              <a:latin typeface="Times New Roman"/>
              <a:cs typeface="Times New Roman"/>
            </a:endParaRPr>
          </a:p>
          <a:p>
            <a:pPr marL="697865" lvl="1" indent="-229235">
              <a:lnSpc>
                <a:spcPct val="100000"/>
              </a:lnSpc>
              <a:spcBef>
                <a:spcPts val="5"/>
              </a:spcBef>
              <a:buFont typeface="Arial"/>
              <a:buChar char="•"/>
              <a:tabLst>
                <a:tab pos="697865" algn="l"/>
                <a:tab pos="698500" algn="l"/>
              </a:tabLst>
            </a:pPr>
            <a:r>
              <a:rPr sz="2000" spc="-10" dirty="0">
                <a:solidFill>
                  <a:srgbClr val="333333"/>
                </a:solidFill>
                <a:latin typeface="Times New Roman"/>
                <a:cs typeface="Times New Roman"/>
              </a:rPr>
              <a:t>MRI </a:t>
            </a:r>
            <a:r>
              <a:rPr sz="2000" spc="-15" dirty="0">
                <a:solidFill>
                  <a:srgbClr val="333333"/>
                </a:solidFill>
                <a:latin typeface="Times New Roman"/>
                <a:cs typeface="Times New Roman"/>
              </a:rPr>
              <a:t>(manyetik </a:t>
            </a:r>
            <a:r>
              <a:rPr sz="2000" spc="-5" dirty="0">
                <a:solidFill>
                  <a:srgbClr val="333333"/>
                </a:solidFill>
                <a:latin typeface="Times New Roman"/>
                <a:cs typeface="Times New Roman"/>
              </a:rPr>
              <a:t>rezonans</a:t>
            </a:r>
            <a:r>
              <a:rPr sz="2000" spc="140" dirty="0">
                <a:solidFill>
                  <a:srgbClr val="333333"/>
                </a:solidFill>
                <a:latin typeface="Times New Roman"/>
                <a:cs typeface="Times New Roman"/>
              </a:rPr>
              <a:t> </a:t>
            </a:r>
            <a:r>
              <a:rPr sz="2000" spc="-10" dirty="0">
                <a:solidFill>
                  <a:srgbClr val="333333"/>
                </a:solidFill>
                <a:latin typeface="Times New Roman"/>
                <a:cs typeface="Times New Roman"/>
              </a:rPr>
              <a:t>görüntüleme)</a:t>
            </a:r>
            <a:endParaRPr sz="2000" dirty="0">
              <a:latin typeface="Times New Roman"/>
              <a:cs typeface="Times New Roman"/>
            </a:endParaRPr>
          </a:p>
          <a:p>
            <a:pPr marL="697865" lvl="1" indent="-229235">
              <a:lnSpc>
                <a:spcPct val="100000"/>
              </a:lnSpc>
              <a:buFont typeface="Arial"/>
              <a:buChar char="•"/>
              <a:tabLst>
                <a:tab pos="697865" algn="l"/>
                <a:tab pos="698500" algn="l"/>
              </a:tabLst>
            </a:pPr>
            <a:r>
              <a:rPr sz="2000" spc="-10" dirty="0">
                <a:solidFill>
                  <a:srgbClr val="333333"/>
                </a:solidFill>
                <a:latin typeface="Times New Roman"/>
                <a:cs typeface="Times New Roman"/>
              </a:rPr>
              <a:t>fMRI (işlevsel </a:t>
            </a:r>
            <a:r>
              <a:rPr sz="2000" spc="-15" dirty="0">
                <a:solidFill>
                  <a:srgbClr val="333333"/>
                </a:solidFill>
                <a:latin typeface="Times New Roman"/>
                <a:cs typeface="Times New Roman"/>
              </a:rPr>
              <a:t>manyetik </a:t>
            </a:r>
            <a:r>
              <a:rPr sz="2000" spc="-5" dirty="0">
                <a:solidFill>
                  <a:srgbClr val="333333"/>
                </a:solidFill>
                <a:latin typeface="Times New Roman"/>
                <a:cs typeface="Times New Roman"/>
              </a:rPr>
              <a:t>rezonans</a:t>
            </a:r>
            <a:r>
              <a:rPr sz="2000" spc="200" dirty="0">
                <a:solidFill>
                  <a:srgbClr val="333333"/>
                </a:solidFill>
                <a:latin typeface="Times New Roman"/>
                <a:cs typeface="Times New Roman"/>
              </a:rPr>
              <a:t> </a:t>
            </a:r>
            <a:r>
              <a:rPr sz="2000" spc="-15" dirty="0">
                <a:solidFill>
                  <a:srgbClr val="333333"/>
                </a:solidFill>
                <a:latin typeface="Times New Roman"/>
                <a:cs typeface="Times New Roman"/>
              </a:rPr>
              <a:t>görüntüleme)</a:t>
            </a:r>
            <a:endParaRPr sz="2000" dirty="0">
              <a:latin typeface="Times New Roman"/>
              <a:cs typeface="Times New Roman"/>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Beyin </a:t>
            </a:r>
            <a:r>
              <a:rPr spc="-5" dirty="0"/>
              <a:t>görüntüleme</a:t>
            </a:r>
            <a:r>
              <a:rPr spc="-60" dirty="0"/>
              <a:t> </a:t>
            </a:r>
            <a:r>
              <a:rPr dirty="0"/>
              <a:t>teknikleri</a:t>
            </a:r>
          </a:p>
        </p:txBody>
      </p:sp>
      <p:sp>
        <p:nvSpPr>
          <p:cNvPr id="3" name="object 3"/>
          <p:cNvSpPr txBox="1"/>
          <p:nvPr/>
        </p:nvSpPr>
        <p:spPr>
          <a:xfrm>
            <a:off x="917245" y="1429969"/>
            <a:ext cx="7083756" cy="4115229"/>
          </a:xfrm>
          <a:prstGeom prst="rect">
            <a:avLst/>
          </a:prstGeom>
        </p:spPr>
        <p:txBody>
          <a:bodyPr vert="horz" wrap="square" lIns="0" tIns="13970" rIns="0" bIns="0" rtlCol="0">
            <a:spAutoFit/>
          </a:bodyPr>
          <a:lstStyle/>
          <a:p>
            <a:pPr marL="12700">
              <a:lnSpc>
                <a:spcPct val="100000"/>
              </a:lnSpc>
              <a:spcBef>
                <a:spcPts val="110"/>
              </a:spcBef>
            </a:pPr>
            <a:r>
              <a:rPr sz="2400" b="1" i="1" dirty="0">
                <a:solidFill>
                  <a:srgbClr val="4471C4"/>
                </a:solidFill>
                <a:latin typeface="Times New Roman"/>
                <a:cs typeface="Times New Roman"/>
              </a:rPr>
              <a:t>EEG</a:t>
            </a:r>
            <a:r>
              <a:rPr sz="2400" b="1" i="1" spc="-25" dirty="0">
                <a:solidFill>
                  <a:srgbClr val="4471C4"/>
                </a:solidFill>
                <a:latin typeface="Times New Roman"/>
                <a:cs typeface="Times New Roman"/>
              </a:rPr>
              <a:t> </a:t>
            </a:r>
            <a:r>
              <a:rPr sz="2400" b="1" i="1" dirty="0">
                <a:solidFill>
                  <a:srgbClr val="4471C4"/>
                </a:solidFill>
                <a:latin typeface="Times New Roman"/>
                <a:cs typeface="Times New Roman"/>
              </a:rPr>
              <a:t>(</a:t>
            </a:r>
            <a:r>
              <a:rPr sz="2400" b="1" i="1" dirty="0" err="1">
                <a:solidFill>
                  <a:srgbClr val="4471C4"/>
                </a:solidFill>
                <a:latin typeface="Times New Roman"/>
                <a:cs typeface="Times New Roman"/>
              </a:rPr>
              <a:t>Elektroensefolograf</a:t>
            </a:r>
            <a:r>
              <a:rPr sz="2400" b="1" i="1" dirty="0" smtClean="0">
                <a:solidFill>
                  <a:srgbClr val="4471C4"/>
                </a:solidFill>
                <a:latin typeface="Times New Roman"/>
                <a:cs typeface="Times New Roman"/>
              </a:rPr>
              <a:t>)</a:t>
            </a:r>
            <a:endParaRPr sz="2400" dirty="0">
              <a:latin typeface="Times New Roman"/>
              <a:cs typeface="Times New Roman"/>
            </a:endParaRPr>
          </a:p>
          <a:p>
            <a:pPr marL="241300" indent="-228600">
              <a:lnSpc>
                <a:spcPct val="100000"/>
              </a:lnSpc>
              <a:buFont typeface="Arial"/>
              <a:buChar char="•"/>
              <a:tabLst>
                <a:tab pos="241300" algn="l"/>
              </a:tabLst>
            </a:pPr>
            <a:r>
              <a:rPr sz="2000" dirty="0">
                <a:latin typeface="Times New Roman"/>
                <a:cs typeface="Times New Roman"/>
              </a:rPr>
              <a:t>Uzun bir </a:t>
            </a:r>
            <a:r>
              <a:rPr sz="2000" spc="-5" dirty="0">
                <a:latin typeface="Times New Roman"/>
                <a:cs typeface="Times New Roman"/>
              </a:rPr>
              <a:t>zaman </a:t>
            </a:r>
            <a:r>
              <a:rPr sz="2000" dirty="0">
                <a:latin typeface="Times New Roman"/>
                <a:cs typeface="Times New Roman"/>
              </a:rPr>
              <a:t>içinde </a:t>
            </a:r>
            <a:r>
              <a:rPr sz="2000" spc="-5" dirty="0">
                <a:latin typeface="Times New Roman"/>
                <a:cs typeface="Times New Roman"/>
              </a:rPr>
              <a:t>beynin çevresel </a:t>
            </a:r>
            <a:r>
              <a:rPr sz="2000" dirty="0">
                <a:latin typeface="Times New Roman"/>
                <a:cs typeface="Times New Roman"/>
              </a:rPr>
              <a:t>bir </a:t>
            </a:r>
            <a:r>
              <a:rPr sz="2000" spc="-5" dirty="0">
                <a:latin typeface="Times New Roman"/>
                <a:cs typeface="Times New Roman"/>
              </a:rPr>
              <a:t>uyarıcıya tepki </a:t>
            </a:r>
            <a:r>
              <a:rPr sz="2000" spc="-5" dirty="0" err="1">
                <a:latin typeface="Times New Roman"/>
                <a:cs typeface="Times New Roman"/>
              </a:rPr>
              <a:t>verdiği</a:t>
            </a:r>
            <a:r>
              <a:rPr sz="2000" spc="110" dirty="0">
                <a:latin typeface="Times New Roman"/>
                <a:cs typeface="Times New Roman"/>
              </a:rPr>
              <a:t> </a:t>
            </a:r>
            <a:r>
              <a:rPr sz="2000" spc="-5" dirty="0" err="1" smtClean="0">
                <a:latin typeface="Times New Roman"/>
                <a:cs typeface="Times New Roman"/>
              </a:rPr>
              <a:t>sıradaki</a:t>
            </a:r>
            <a:r>
              <a:rPr lang="tr-TR" sz="2000" dirty="0">
                <a:latin typeface="Times New Roman"/>
                <a:cs typeface="Times New Roman"/>
              </a:rPr>
              <a:t> </a:t>
            </a:r>
            <a:r>
              <a:rPr sz="2000" spc="-5" dirty="0" err="1" smtClean="0">
                <a:latin typeface="Times New Roman"/>
                <a:cs typeface="Times New Roman"/>
              </a:rPr>
              <a:t>elektriksel</a:t>
            </a:r>
            <a:r>
              <a:rPr sz="2000" spc="-5" dirty="0" smtClean="0">
                <a:latin typeface="Times New Roman"/>
                <a:cs typeface="Times New Roman"/>
              </a:rPr>
              <a:t> </a:t>
            </a:r>
            <a:r>
              <a:rPr sz="2000" spc="-5" dirty="0">
                <a:latin typeface="Times New Roman"/>
                <a:cs typeface="Times New Roman"/>
              </a:rPr>
              <a:t>etkinliklerinin </a:t>
            </a:r>
            <a:r>
              <a:rPr sz="2000" dirty="0">
                <a:latin typeface="Times New Roman"/>
                <a:cs typeface="Times New Roman"/>
              </a:rPr>
              <a:t>bir </a:t>
            </a:r>
            <a:r>
              <a:rPr sz="2000" spc="-10" dirty="0">
                <a:latin typeface="Times New Roman"/>
                <a:cs typeface="Times New Roman"/>
              </a:rPr>
              <a:t>grafiğini</a:t>
            </a:r>
            <a:r>
              <a:rPr sz="2000" spc="10" dirty="0">
                <a:latin typeface="Times New Roman"/>
                <a:cs typeface="Times New Roman"/>
              </a:rPr>
              <a:t> </a:t>
            </a:r>
            <a:r>
              <a:rPr sz="2000" spc="-30" dirty="0">
                <a:latin typeface="Times New Roman"/>
                <a:cs typeface="Times New Roman"/>
              </a:rPr>
              <a:t>sunar.</a:t>
            </a:r>
            <a:endParaRPr sz="2000" dirty="0">
              <a:latin typeface="Times New Roman"/>
              <a:cs typeface="Times New Roman"/>
            </a:endParaRPr>
          </a:p>
          <a:p>
            <a:pPr marL="241300" marR="6985" indent="-228600">
              <a:lnSpc>
                <a:spcPct val="100000"/>
              </a:lnSpc>
              <a:buFont typeface="Arial"/>
              <a:buChar char="•"/>
              <a:tabLst>
                <a:tab pos="241300" algn="l"/>
              </a:tabLst>
            </a:pPr>
            <a:r>
              <a:rPr sz="2000" spc="-10" dirty="0">
                <a:latin typeface="Times New Roman"/>
                <a:cs typeface="Times New Roman"/>
              </a:rPr>
              <a:t>Bu </a:t>
            </a:r>
            <a:r>
              <a:rPr sz="2000" dirty="0">
                <a:latin typeface="Times New Roman"/>
                <a:cs typeface="Times New Roman"/>
              </a:rPr>
              <a:t>etkinlikler tek bir </a:t>
            </a:r>
            <a:r>
              <a:rPr sz="2000" spc="-10" dirty="0">
                <a:latin typeface="Times New Roman"/>
                <a:cs typeface="Times New Roman"/>
              </a:rPr>
              <a:t>sinir </a:t>
            </a:r>
            <a:r>
              <a:rPr sz="2000" spc="-5" dirty="0">
                <a:latin typeface="Times New Roman"/>
                <a:cs typeface="Times New Roman"/>
              </a:rPr>
              <a:t>hücresine </a:t>
            </a:r>
            <a:r>
              <a:rPr sz="2000" dirty="0">
                <a:latin typeface="Times New Roman"/>
                <a:cs typeface="Times New Roman"/>
              </a:rPr>
              <a:t>mikro </a:t>
            </a:r>
            <a:r>
              <a:rPr sz="2000" spc="-5" dirty="0">
                <a:latin typeface="Times New Roman"/>
                <a:cs typeface="Times New Roman"/>
              </a:rPr>
              <a:t>elektrotlar </a:t>
            </a:r>
            <a:r>
              <a:rPr sz="2000" spc="-10" dirty="0">
                <a:latin typeface="Times New Roman"/>
                <a:cs typeface="Times New Roman"/>
              </a:rPr>
              <a:t>bağlanarak </a:t>
            </a:r>
            <a:r>
              <a:rPr sz="2000" dirty="0">
                <a:latin typeface="Times New Roman"/>
                <a:cs typeface="Times New Roman"/>
              </a:rPr>
              <a:t>hücre </a:t>
            </a:r>
            <a:r>
              <a:rPr sz="2000" spc="-5" dirty="0">
                <a:latin typeface="Times New Roman"/>
                <a:cs typeface="Times New Roman"/>
              </a:rPr>
              <a:t>düzeyinde  </a:t>
            </a:r>
            <a:r>
              <a:rPr sz="2000" spc="-15" dirty="0">
                <a:latin typeface="Times New Roman"/>
                <a:cs typeface="Times New Roman"/>
              </a:rPr>
              <a:t>veya </a:t>
            </a:r>
            <a:r>
              <a:rPr sz="2000" spc="-5" dirty="0">
                <a:latin typeface="Times New Roman"/>
                <a:cs typeface="Times New Roman"/>
              </a:rPr>
              <a:t>kafatasının çeşitli yerlerine </a:t>
            </a:r>
            <a:r>
              <a:rPr sz="2000" dirty="0">
                <a:latin typeface="Times New Roman"/>
                <a:cs typeface="Times New Roman"/>
              </a:rPr>
              <a:t>elektrotlar </a:t>
            </a:r>
            <a:r>
              <a:rPr sz="2000" spc="-5" dirty="0">
                <a:latin typeface="Times New Roman"/>
                <a:cs typeface="Times New Roman"/>
              </a:rPr>
              <a:t>bağlanarak beyin düzeyinde </a:t>
            </a:r>
            <a:r>
              <a:rPr sz="2000" spc="-10" dirty="0">
                <a:latin typeface="Times New Roman"/>
                <a:cs typeface="Times New Roman"/>
              </a:rPr>
              <a:t>kayıt  edilebilmektedir.</a:t>
            </a:r>
            <a:endParaRPr sz="2000" dirty="0">
              <a:latin typeface="Times New Roman"/>
              <a:cs typeface="Times New Roman"/>
            </a:endParaRPr>
          </a:p>
          <a:p>
            <a:pPr>
              <a:lnSpc>
                <a:spcPct val="100000"/>
              </a:lnSpc>
              <a:spcBef>
                <a:spcPts val="55"/>
              </a:spcBef>
              <a:buFont typeface="Arial"/>
              <a:buChar char="•"/>
            </a:pPr>
            <a:endParaRPr lang="tr-TR" sz="2400" dirty="0" smtClean="0">
              <a:latin typeface="Times New Roman"/>
              <a:cs typeface="Times New Roman"/>
            </a:endParaRPr>
          </a:p>
          <a:p>
            <a:pPr>
              <a:lnSpc>
                <a:spcPct val="100000"/>
              </a:lnSpc>
              <a:spcBef>
                <a:spcPts val="55"/>
              </a:spcBef>
              <a:buFont typeface="Arial"/>
              <a:buChar char="•"/>
            </a:pPr>
            <a:endParaRPr lang="tr-TR" sz="2400" dirty="0" smtClean="0">
              <a:latin typeface="Times New Roman"/>
              <a:cs typeface="Times New Roman"/>
            </a:endParaRPr>
          </a:p>
          <a:p>
            <a:pPr>
              <a:lnSpc>
                <a:spcPct val="100000"/>
              </a:lnSpc>
              <a:spcBef>
                <a:spcPts val="55"/>
              </a:spcBef>
              <a:buFont typeface="Arial"/>
              <a:buChar char="•"/>
            </a:pPr>
            <a:endParaRPr sz="2400" dirty="0">
              <a:latin typeface="Times New Roman"/>
              <a:cs typeface="Times New Roman"/>
            </a:endParaRPr>
          </a:p>
          <a:p>
            <a:pPr marL="12700">
              <a:lnSpc>
                <a:spcPct val="100000"/>
              </a:lnSpc>
            </a:pPr>
            <a:endParaRPr lang="tr-TR" sz="2400" b="1" i="1" spc="-5" dirty="0" smtClean="0">
              <a:solidFill>
                <a:srgbClr val="4471C4"/>
              </a:solidFill>
              <a:latin typeface="Times New Roman"/>
              <a:cs typeface="Times New Roman"/>
            </a:endParaRPr>
          </a:p>
          <a:p>
            <a:pPr marL="12700">
              <a:lnSpc>
                <a:spcPct val="100000"/>
              </a:lnSpc>
            </a:pPr>
            <a:r>
              <a:rPr sz="2400" b="1" i="1" spc="-5" dirty="0" err="1" smtClean="0">
                <a:solidFill>
                  <a:srgbClr val="4471C4"/>
                </a:solidFill>
                <a:latin typeface="Times New Roman"/>
                <a:cs typeface="Times New Roman"/>
              </a:rPr>
              <a:t>Bilgisayarlı</a:t>
            </a:r>
            <a:r>
              <a:rPr sz="2400" b="1" i="1" spc="-5" dirty="0" smtClean="0">
                <a:solidFill>
                  <a:srgbClr val="4471C4"/>
                </a:solidFill>
                <a:latin typeface="Times New Roman"/>
                <a:cs typeface="Times New Roman"/>
              </a:rPr>
              <a:t> </a:t>
            </a:r>
            <a:r>
              <a:rPr sz="2400" b="1" i="1" spc="5" dirty="0">
                <a:solidFill>
                  <a:srgbClr val="4471C4"/>
                </a:solidFill>
                <a:latin typeface="Times New Roman"/>
                <a:cs typeface="Times New Roman"/>
              </a:rPr>
              <a:t>tomografi </a:t>
            </a:r>
            <a:r>
              <a:rPr sz="2400" b="1" i="1" spc="-5" dirty="0">
                <a:solidFill>
                  <a:srgbClr val="4471C4"/>
                </a:solidFill>
                <a:latin typeface="Times New Roman"/>
                <a:cs typeface="Times New Roman"/>
              </a:rPr>
              <a:t>tekniği </a:t>
            </a:r>
            <a:r>
              <a:rPr sz="2400" b="1" i="1" dirty="0">
                <a:solidFill>
                  <a:srgbClr val="4471C4"/>
                </a:solidFill>
                <a:latin typeface="Times New Roman"/>
                <a:cs typeface="Times New Roman"/>
              </a:rPr>
              <a:t>(CT veya</a:t>
            </a:r>
            <a:r>
              <a:rPr sz="2400" b="1" i="1" spc="-210" dirty="0">
                <a:solidFill>
                  <a:srgbClr val="4471C4"/>
                </a:solidFill>
                <a:latin typeface="Times New Roman"/>
                <a:cs typeface="Times New Roman"/>
              </a:rPr>
              <a:t> </a:t>
            </a:r>
            <a:r>
              <a:rPr sz="2400" b="1" i="1" spc="-35" dirty="0">
                <a:solidFill>
                  <a:srgbClr val="4471C4"/>
                </a:solidFill>
                <a:latin typeface="Times New Roman"/>
                <a:cs typeface="Times New Roman"/>
              </a:rPr>
              <a:t>CAT</a:t>
            </a:r>
            <a:r>
              <a:rPr sz="2400" b="1" i="1" spc="-35" dirty="0" smtClean="0">
                <a:solidFill>
                  <a:srgbClr val="4471C4"/>
                </a:solidFill>
                <a:latin typeface="Times New Roman"/>
                <a:cs typeface="Times New Roman"/>
              </a:rPr>
              <a:t>)</a:t>
            </a:r>
            <a:endParaRPr sz="2400" dirty="0">
              <a:latin typeface="Times New Roman"/>
              <a:cs typeface="Times New Roman"/>
            </a:endParaRPr>
          </a:p>
          <a:p>
            <a:pPr marL="241300" indent="-228600">
              <a:lnSpc>
                <a:spcPct val="100000"/>
              </a:lnSpc>
              <a:buFont typeface="Arial"/>
              <a:buChar char="•"/>
              <a:tabLst>
                <a:tab pos="241300" algn="l"/>
              </a:tabLst>
            </a:pPr>
            <a:r>
              <a:rPr sz="2000" spc="-20" dirty="0" err="1" smtClean="0">
                <a:latin typeface="Times New Roman"/>
                <a:cs typeface="Times New Roman"/>
              </a:rPr>
              <a:t>Beynin</a:t>
            </a:r>
            <a:r>
              <a:rPr sz="2000" spc="-20" dirty="0" smtClean="0">
                <a:latin typeface="Times New Roman"/>
                <a:cs typeface="Times New Roman"/>
              </a:rPr>
              <a:t> </a:t>
            </a:r>
            <a:r>
              <a:rPr sz="2000" dirty="0" err="1" smtClean="0">
                <a:latin typeface="Times New Roman"/>
                <a:cs typeface="Times New Roman"/>
              </a:rPr>
              <a:t>üç</a:t>
            </a:r>
            <a:r>
              <a:rPr sz="2000" dirty="0" smtClean="0">
                <a:latin typeface="Times New Roman"/>
                <a:cs typeface="Times New Roman"/>
              </a:rPr>
              <a:t> </a:t>
            </a:r>
            <a:r>
              <a:rPr sz="2000" spc="-10" dirty="0" err="1" smtClean="0">
                <a:latin typeface="Times New Roman"/>
                <a:cs typeface="Times New Roman"/>
              </a:rPr>
              <a:t>boyutlu</a:t>
            </a:r>
            <a:r>
              <a:rPr sz="2000" spc="-10" dirty="0" smtClean="0">
                <a:latin typeface="Times New Roman"/>
                <a:cs typeface="Times New Roman"/>
              </a:rPr>
              <a:t> </a:t>
            </a:r>
            <a:r>
              <a:rPr sz="2000" spc="-5" dirty="0" err="1" smtClean="0">
                <a:latin typeface="Times New Roman"/>
                <a:cs typeface="Times New Roman"/>
              </a:rPr>
              <a:t>görüntülerini</a:t>
            </a:r>
            <a:r>
              <a:rPr sz="2000" spc="175" dirty="0" smtClean="0">
                <a:latin typeface="Times New Roman"/>
                <a:cs typeface="Times New Roman"/>
              </a:rPr>
              <a:t> </a:t>
            </a:r>
            <a:r>
              <a:rPr sz="2000" spc="-5" dirty="0" err="1" smtClean="0">
                <a:latin typeface="Times New Roman"/>
                <a:cs typeface="Times New Roman"/>
              </a:rPr>
              <a:t>sunm</a:t>
            </a:r>
            <a:r>
              <a:rPr lang="tr-TR" sz="2000" spc="-5" dirty="0" smtClean="0">
                <a:latin typeface="Times New Roman"/>
                <a:cs typeface="Times New Roman"/>
              </a:rPr>
              <a:t>a. </a:t>
            </a:r>
            <a:endParaRPr sz="2000" dirty="0">
              <a:latin typeface="Times New Roman"/>
              <a:cs typeface="Times New Roman"/>
            </a:endParaRPr>
          </a:p>
        </p:txBody>
      </p:sp>
      <p:pic>
        <p:nvPicPr>
          <p:cNvPr id="4" name="Resim 3"/>
          <p:cNvPicPr>
            <a:picLocks noChangeAspect="1"/>
          </p:cNvPicPr>
          <p:nvPr/>
        </p:nvPicPr>
        <p:blipFill>
          <a:blip r:embed="rId2"/>
          <a:stretch>
            <a:fillRect/>
          </a:stretch>
        </p:blipFill>
        <p:spPr>
          <a:xfrm>
            <a:off x="8458200" y="2057400"/>
            <a:ext cx="2675137" cy="1752600"/>
          </a:xfrm>
          <a:prstGeom prst="rect">
            <a:avLst/>
          </a:prstGeom>
        </p:spPr>
      </p:pic>
      <p:pic>
        <p:nvPicPr>
          <p:cNvPr id="6" name="Resim 5"/>
          <p:cNvPicPr>
            <a:picLocks noChangeAspect="1"/>
          </p:cNvPicPr>
          <p:nvPr/>
        </p:nvPicPr>
        <p:blipFill>
          <a:blip r:embed="rId3"/>
          <a:stretch>
            <a:fillRect/>
          </a:stretch>
        </p:blipFill>
        <p:spPr>
          <a:xfrm>
            <a:off x="8119368" y="4287013"/>
            <a:ext cx="3352800" cy="2018797"/>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452118"/>
            <a:ext cx="7847965" cy="1553210"/>
          </a:xfrm>
          <a:prstGeom prst="rect">
            <a:avLst/>
          </a:prstGeom>
        </p:spPr>
        <p:txBody>
          <a:bodyPr vert="horz" wrap="square" lIns="0" tIns="13335" rIns="0" bIns="0" rtlCol="0">
            <a:spAutoFit/>
          </a:bodyPr>
          <a:lstStyle/>
          <a:p>
            <a:pPr marL="12700">
              <a:lnSpc>
                <a:spcPct val="100000"/>
              </a:lnSpc>
              <a:spcBef>
                <a:spcPts val="105"/>
              </a:spcBef>
            </a:pPr>
            <a:r>
              <a:rPr sz="2800" b="1" i="1" dirty="0">
                <a:solidFill>
                  <a:srgbClr val="4471C4"/>
                </a:solidFill>
                <a:latin typeface="Times New Roman"/>
                <a:cs typeface="Times New Roman"/>
              </a:rPr>
              <a:t>PET </a:t>
            </a:r>
            <a:r>
              <a:rPr sz="2800" b="1" i="1" spc="5" dirty="0">
                <a:solidFill>
                  <a:srgbClr val="4471C4"/>
                </a:solidFill>
                <a:latin typeface="Times New Roman"/>
                <a:cs typeface="Times New Roman"/>
              </a:rPr>
              <a:t>(Positron yayıcı</a:t>
            </a:r>
            <a:r>
              <a:rPr sz="2800" b="1" i="1" spc="-170" dirty="0">
                <a:solidFill>
                  <a:srgbClr val="4471C4"/>
                </a:solidFill>
                <a:latin typeface="Times New Roman"/>
                <a:cs typeface="Times New Roman"/>
              </a:rPr>
              <a:t> </a:t>
            </a:r>
            <a:r>
              <a:rPr sz="2800" b="1" i="1" dirty="0">
                <a:solidFill>
                  <a:srgbClr val="4471C4"/>
                </a:solidFill>
                <a:latin typeface="Times New Roman"/>
                <a:cs typeface="Times New Roman"/>
              </a:rPr>
              <a:t>tomografi)</a:t>
            </a:r>
            <a:endParaRPr sz="2800">
              <a:latin typeface="Times New Roman"/>
              <a:cs typeface="Times New Roman"/>
            </a:endParaRPr>
          </a:p>
          <a:p>
            <a:pPr>
              <a:lnSpc>
                <a:spcPct val="100000"/>
              </a:lnSpc>
              <a:spcBef>
                <a:spcPts val="25"/>
              </a:spcBef>
            </a:pPr>
            <a:endParaRPr sz="2500">
              <a:latin typeface="Times New Roman"/>
              <a:cs typeface="Times New Roman"/>
            </a:endParaRPr>
          </a:p>
          <a:p>
            <a:pPr marL="241300" marR="5080" indent="-228600">
              <a:lnSpc>
                <a:spcPct val="100000"/>
              </a:lnSpc>
              <a:buFont typeface="Arial"/>
              <a:buChar char="•"/>
              <a:tabLst>
                <a:tab pos="241300" algn="l"/>
                <a:tab pos="1250315" algn="l"/>
                <a:tab pos="1819910" algn="l"/>
                <a:tab pos="2984500" algn="l"/>
                <a:tab pos="4396105" algn="l"/>
                <a:tab pos="5457190" algn="l"/>
                <a:tab pos="6365875" algn="l"/>
              </a:tabLst>
            </a:pPr>
            <a:r>
              <a:rPr sz="2400" spc="-20" dirty="0">
                <a:latin typeface="Times New Roman"/>
                <a:cs typeface="Times New Roman"/>
              </a:rPr>
              <a:t>B</a:t>
            </a:r>
            <a:r>
              <a:rPr sz="2400" spc="-10" dirty="0">
                <a:latin typeface="Times New Roman"/>
                <a:cs typeface="Times New Roman"/>
              </a:rPr>
              <a:t>e</a:t>
            </a:r>
            <a:r>
              <a:rPr sz="2400" dirty="0">
                <a:latin typeface="Times New Roman"/>
                <a:cs typeface="Times New Roman"/>
              </a:rPr>
              <a:t>l</a:t>
            </a:r>
            <a:r>
              <a:rPr sz="2400" spc="5" dirty="0">
                <a:latin typeface="Times New Roman"/>
                <a:cs typeface="Times New Roman"/>
              </a:rPr>
              <a:t>i</a:t>
            </a:r>
            <a:r>
              <a:rPr sz="2400" dirty="0">
                <a:latin typeface="Times New Roman"/>
                <a:cs typeface="Times New Roman"/>
              </a:rPr>
              <a:t>rli	bir	</a:t>
            </a:r>
            <a:r>
              <a:rPr sz="2400" spc="-10" dirty="0">
                <a:latin typeface="Times New Roman"/>
                <a:cs typeface="Times New Roman"/>
              </a:rPr>
              <a:t>e</a:t>
            </a:r>
            <a:r>
              <a:rPr sz="2400" dirty="0">
                <a:latin typeface="Times New Roman"/>
                <a:cs typeface="Times New Roman"/>
              </a:rPr>
              <a:t>tk</a:t>
            </a:r>
            <a:r>
              <a:rPr sz="2400" spc="5" dirty="0">
                <a:latin typeface="Times New Roman"/>
                <a:cs typeface="Times New Roman"/>
              </a:rPr>
              <a:t>i</a:t>
            </a:r>
            <a:r>
              <a:rPr sz="2400" dirty="0">
                <a:latin typeface="Times New Roman"/>
                <a:cs typeface="Times New Roman"/>
              </a:rPr>
              <a:t>nl</a:t>
            </a:r>
            <a:r>
              <a:rPr sz="2400" spc="5" dirty="0">
                <a:latin typeface="Times New Roman"/>
                <a:cs typeface="Times New Roman"/>
              </a:rPr>
              <a:t>i</a:t>
            </a:r>
            <a:r>
              <a:rPr sz="2400" dirty="0">
                <a:latin typeface="Times New Roman"/>
                <a:cs typeface="Times New Roman"/>
              </a:rPr>
              <a:t>k	</a:t>
            </a:r>
            <a:r>
              <a:rPr sz="2400" spc="-10" dirty="0">
                <a:latin typeface="Times New Roman"/>
                <a:cs typeface="Times New Roman"/>
              </a:rPr>
              <a:t>e</a:t>
            </a:r>
            <a:r>
              <a:rPr sz="2400" spc="-25" dirty="0">
                <a:latin typeface="Times New Roman"/>
                <a:cs typeface="Times New Roman"/>
              </a:rPr>
              <a:t>s</a:t>
            </a:r>
            <a:r>
              <a:rPr sz="2400" dirty="0">
                <a:latin typeface="Times New Roman"/>
                <a:cs typeface="Times New Roman"/>
              </a:rPr>
              <a:t>n</a:t>
            </a:r>
            <a:r>
              <a:rPr sz="2400" spc="-10" dirty="0">
                <a:latin typeface="Times New Roman"/>
                <a:cs typeface="Times New Roman"/>
              </a:rPr>
              <a:t>a</a:t>
            </a:r>
            <a:r>
              <a:rPr sz="2400" spc="-5" dirty="0">
                <a:latin typeface="Times New Roman"/>
                <a:cs typeface="Times New Roman"/>
              </a:rPr>
              <a:t>sınd</a:t>
            </a:r>
            <a:r>
              <a:rPr sz="2400" dirty="0">
                <a:latin typeface="Times New Roman"/>
                <a:cs typeface="Times New Roman"/>
              </a:rPr>
              <a:t>a	b</a:t>
            </a:r>
            <a:r>
              <a:rPr sz="2400" spc="35" dirty="0">
                <a:latin typeface="Times New Roman"/>
                <a:cs typeface="Times New Roman"/>
              </a:rPr>
              <a:t>e</a:t>
            </a:r>
            <a:r>
              <a:rPr sz="2400" spc="-50" dirty="0">
                <a:latin typeface="Times New Roman"/>
                <a:cs typeface="Times New Roman"/>
              </a:rPr>
              <a:t>y</a:t>
            </a:r>
            <a:r>
              <a:rPr sz="2400" dirty="0">
                <a:latin typeface="Times New Roman"/>
                <a:cs typeface="Times New Roman"/>
              </a:rPr>
              <a:t>nin	h</a:t>
            </a:r>
            <a:r>
              <a:rPr sz="2400" spc="-10" dirty="0">
                <a:latin typeface="Times New Roman"/>
                <a:cs typeface="Times New Roman"/>
              </a:rPr>
              <a:t>a</a:t>
            </a:r>
            <a:r>
              <a:rPr sz="2400" spc="20" dirty="0">
                <a:latin typeface="Times New Roman"/>
                <a:cs typeface="Times New Roman"/>
              </a:rPr>
              <a:t>n</a:t>
            </a:r>
            <a:r>
              <a:rPr sz="2400" spc="-25" dirty="0">
                <a:latin typeface="Times New Roman"/>
                <a:cs typeface="Times New Roman"/>
              </a:rPr>
              <a:t>g</a:t>
            </a:r>
            <a:r>
              <a:rPr sz="2400" dirty="0">
                <a:latin typeface="Times New Roman"/>
                <a:cs typeface="Times New Roman"/>
              </a:rPr>
              <a:t>i	böl</a:t>
            </a:r>
            <a:r>
              <a:rPr sz="2400" spc="-20" dirty="0">
                <a:latin typeface="Times New Roman"/>
                <a:cs typeface="Times New Roman"/>
              </a:rPr>
              <a:t>g</a:t>
            </a:r>
            <a:r>
              <a:rPr sz="2400" spc="-10" dirty="0">
                <a:latin typeface="Times New Roman"/>
                <a:cs typeface="Times New Roman"/>
              </a:rPr>
              <a:t>e</a:t>
            </a:r>
            <a:r>
              <a:rPr sz="2400" dirty="0">
                <a:latin typeface="Times New Roman"/>
                <a:cs typeface="Times New Roman"/>
              </a:rPr>
              <a:t>le</a:t>
            </a:r>
            <a:r>
              <a:rPr sz="2400" spc="-15" dirty="0">
                <a:latin typeface="Times New Roman"/>
                <a:cs typeface="Times New Roman"/>
              </a:rPr>
              <a:t>r</a:t>
            </a:r>
            <a:r>
              <a:rPr sz="2400" dirty="0">
                <a:latin typeface="Times New Roman"/>
                <a:cs typeface="Times New Roman"/>
              </a:rPr>
              <a:t>in</a:t>
            </a:r>
            <a:r>
              <a:rPr sz="2400" spc="5" dirty="0">
                <a:latin typeface="Times New Roman"/>
                <a:cs typeface="Times New Roman"/>
              </a:rPr>
              <a:t>i</a:t>
            </a:r>
            <a:r>
              <a:rPr sz="2400" dirty="0">
                <a:latin typeface="Times New Roman"/>
                <a:cs typeface="Times New Roman"/>
              </a:rPr>
              <a:t>n  </a:t>
            </a:r>
            <a:r>
              <a:rPr sz="2400" spc="-5" dirty="0">
                <a:latin typeface="Times New Roman"/>
                <a:cs typeface="Times New Roman"/>
              </a:rPr>
              <a:t>incelenmesi </a:t>
            </a:r>
            <a:r>
              <a:rPr sz="2400" spc="-15" dirty="0">
                <a:latin typeface="Times New Roman"/>
                <a:cs typeface="Times New Roman"/>
              </a:rPr>
              <a:t>amacıyla</a:t>
            </a:r>
            <a:r>
              <a:rPr sz="2400" spc="45" dirty="0">
                <a:latin typeface="Times New Roman"/>
                <a:cs typeface="Times New Roman"/>
              </a:rPr>
              <a:t> </a:t>
            </a:r>
            <a:r>
              <a:rPr sz="2400" spc="-15" dirty="0">
                <a:latin typeface="Times New Roman"/>
                <a:cs typeface="Times New Roman"/>
              </a:rPr>
              <a:t>kullanılır.</a:t>
            </a:r>
            <a:endParaRPr sz="2400">
              <a:latin typeface="Times New Roman"/>
              <a:cs typeface="Times New Roman"/>
            </a:endParaRPr>
          </a:p>
        </p:txBody>
      </p:sp>
      <p:sp>
        <p:nvSpPr>
          <p:cNvPr id="3" name="object 3"/>
          <p:cNvSpPr txBox="1"/>
          <p:nvPr/>
        </p:nvSpPr>
        <p:spPr>
          <a:xfrm>
            <a:off x="8971915" y="2248027"/>
            <a:ext cx="58420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a:cs typeface="Times New Roman"/>
              </a:rPr>
              <a:t>a</a:t>
            </a:r>
            <a:r>
              <a:rPr sz="2400" dirty="0">
                <a:latin typeface="Times New Roman"/>
                <a:cs typeface="Times New Roman"/>
              </a:rPr>
              <a:t>kt</a:t>
            </a:r>
            <a:r>
              <a:rPr sz="2400" spc="5" dirty="0">
                <a:latin typeface="Times New Roman"/>
                <a:cs typeface="Times New Roman"/>
              </a:rPr>
              <a:t>i</a:t>
            </a:r>
            <a:r>
              <a:rPr sz="2400" dirty="0">
                <a:latin typeface="Times New Roman"/>
                <a:cs typeface="Times New Roman"/>
              </a:rPr>
              <a:t>f</a:t>
            </a:r>
            <a:endParaRPr sz="2400">
              <a:latin typeface="Times New Roman"/>
              <a:cs typeface="Times New Roman"/>
            </a:endParaRPr>
          </a:p>
        </p:txBody>
      </p:sp>
      <p:sp>
        <p:nvSpPr>
          <p:cNvPr id="4" name="object 4"/>
          <p:cNvSpPr txBox="1"/>
          <p:nvPr/>
        </p:nvSpPr>
        <p:spPr>
          <a:xfrm>
            <a:off x="9761601" y="2248027"/>
            <a:ext cx="151511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olduklarının</a:t>
            </a:r>
            <a:endParaRPr sz="2400">
              <a:latin typeface="Times New Roman"/>
              <a:cs typeface="Times New Roman"/>
            </a:endParaRPr>
          </a:p>
        </p:txBody>
      </p:sp>
      <p:sp>
        <p:nvSpPr>
          <p:cNvPr id="5" name="object 5"/>
          <p:cNvSpPr txBox="1"/>
          <p:nvPr/>
        </p:nvSpPr>
        <p:spPr>
          <a:xfrm>
            <a:off x="917244" y="3342208"/>
            <a:ext cx="10360025" cy="3078480"/>
          </a:xfrm>
          <a:prstGeom prst="rect">
            <a:avLst/>
          </a:prstGeom>
        </p:spPr>
        <p:txBody>
          <a:bodyPr vert="horz" wrap="square" lIns="0" tIns="13970" rIns="0" bIns="0" rtlCol="0">
            <a:spAutoFit/>
          </a:bodyPr>
          <a:lstStyle/>
          <a:p>
            <a:pPr marL="12700">
              <a:lnSpc>
                <a:spcPct val="100000"/>
              </a:lnSpc>
              <a:spcBef>
                <a:spcPts val="110"/>
              </a:spcBef>
            </a:pPr>
            <a:r>
              <a:rPr sz="2800" b="1" i="1" dirty="0">
                <a:solidFill>
                  <a:srgbClr val="4471C4"/>
                </a:solidFill>
                <a:latin typeface="Times New Roman"/>
                <a:cs typeface="Times New Roman"/>
              </a:rPr>
              <a:t>MRI </a:t>
            </a:r>
            <a:r>
              <a:rPr sz="2800" b="1" i="1" spc="5" dirty="0">
                <a:solidFill>
                  <a:srgbClr val="4471C4"/>
                </a:solidFill>
                <a:latin typeface="Times New Roman"/>
                <a:cs typeface="Times New Roman"/>
              </a:rPr>
              <a:t>(Manyetik rezonans</a:t>
            </a:r>
            <a:r>
              <a:rPr sz="2800" b="1" i="1" spc="-130" dirty="0">
                <a:solidFill>
                  <a:srgbClr val="4471C4"/>
                </a:solidFill>
                <a:latin typeface="Times New Roman"/>
                <a:cs typeface="Times New Roman"/>
              </a:rPr>
              <a:t> </a:t>
            </a:r>
            <a:r>
              <a:rPr sz="2800" b="1" i="1" spc="-5" dirty="0">
                <a:solidFill>
                  <a:srgbClr val="4471C4"/>
                </a:solidFill>
                <a:latin typeface="Times New Roman"/>
                <a:cs typeface="Times New Roman"/>
              </a:rPr>
              <a:t>görüntüleme)</a:t>
            </a:r>
            <a:endParaRPr sz="2800">
              <a:latin typeface="Times New Roman"/>
              <a:cs typeface="Times New Roman"/>
            </a:endParaRPr>
          </a:p>
          <a:p>
            <a:pPr>
              <a:lnSpc>
                <a:spcPct val="100000"/>
              </a:lnSpc>
              <a:spcBef>
                <a:spcPts val="25"/>
              </a:spcBef>
            </a:pPr>
            <a:endParaRPr sz="2500">
              <a:latin typeface="Times New Roman"/>
              <a:cs typeface="Times New Roman"/>
            </a:endParaRPr>
          </a:p>
          <a:p>
            <a:pPr marL="241300" marR="5080" indent="-228600">
              <a:lnSpc>
                <a:spcPct val="100000"/>
              </a:lnSpc>
              <a:buFont typeface="Arial"/>
              <a:buChar char="•"/>
              <a:tabLst>
                <a:tab pos="241300" algn="l"/>
              </a:tabLst>
            </a:pPr>
            <a:r>
              <a:rPr sz="2400" spc="-5" dirty="0">
                <a:latin typeface="Times New Roman"/>
                <a:cs typeface="Times New Roman"/>
              </a:rPr>
              <a:t>Beynin, </a:t>
            </a:r>
            <a:r>
              <a:rPr sz="2400" dirty="0">
                <a:latin typeface="Times New Roman"/>
                <a:cs typeface="Times New Roman"/>
              </a:rPr>
              <a:t>iç </a:t>
            </a:r>
            <a:r>
              <a:rPr sz="2400" spc="-5" dirty="0">
                <a:latin typeface="Times New Roman"/>
                <a:cs typeface="Times New Roman"/>
              </a:rPr>
              <a:t>alanları, </a:t>
            </a:r>
            <a:r>
              <a:rPr sz="2400" dirty="0">
                <a:latin typeface="Times New Roman"/>
                <a:cs typeface="Times New Roman"/>
              </a:rPr>
              <a:t>kıvrım ve </a:t>
            </a:r>
            <a:r>
              <a:rPr sz="2400" spc="-10" dirty="0">
                <a:latin typeface="Times New Roman"/>
                <a:cs typeface="Times New Roman"/>
              </a:rPr>
              <a:t>yarıkları gibi </a:t>
            </a:r>
            <a:r>
              <a:rPr sz="2400" dirty="0">
                <a:latin typeface="Times New Roman"/>
                <a:cs typeface="Times New Roman"/>
              </a:rPr>
              <a:t>anatomik </a:t>
            </a:r>
            <a:r>
              <a:rPr sz="2400" spc="-5" dirty="0">
                <a:latin typeface="Times New Roman"/>
                <a:cs typeface="Times New Roman"/>
              </a:rPr>
              <a:t>olarak ayrıntılı görüntüleri  elde edilmek istendiğinde</a:t>
            </a:r>
            <a:r>
              <a:rPr sz="2400" spc="-15" dirty="0">
                <a:latin typeface="Times New Roman"/>
                <a:cs typeface="Times New Roman"/>
              </a:rPr>
              <a:t> kullanılır.</a:t>
            </a:r>
            <a:endParaRPr sz="2400">
              <a:latin typeface="Times New Roman"/>
              <a:cs typeface="Times New Roman"/>
            </a:endParaRPr>
          </a:p>
          <a:p>
            <a:pPr>
              <a:lnSpc>
                <a:spcPct val="100000"/>
              </a:lnSpc>
              <a:spcBef>
                <a:spcPts val="50"/>
              </a:spcBef>
              <a:buFont typeface="Arial"/>
              <a:buChar char="•"/>
            </a:pPr>
            <a:endParaRPr sz="2450">
              <a:latin typeface="Times New Roman"/>
              <a:cs typeface="Times New Roman"/>
            </a:endParaRPr>
          </a:p>
          <a:p>
            <a:pPr marL="12700">
              <a:lnSpc>
                <a:spcPct val="100000"/>
              </a:lnSpc>
            </a:pPr>
            <a:r>
              <a:rPr sz="2800" b="1" i="1" spc="5" dirty="0">
                <a:solidFill>
                  <a:srgbClr val="4471C4"/>
                </a:solidFill>
                <a:latin typeface="Times New Roman"/>
                <a:cs typeface="Times New Roman"/>
              </a:rPr>
              <a:t>fMRI </a:t>
            </a:r>
            <a:r>
              <a:rPr sz="2800" b="1" i="1" dirty="0">
                <a:solidFill>
                  <a:srgbClr val="4471C4"/>
                </a:solidFill>
                <a:latin typeface="Times New Roman"/>
                <a:cs typeface="Times New Roman"/>
              </a:rPr>
              <a:t>(İşlevsel </a:t>
            </a:r>
            <a:r>
              <a:rPr sz="2800" b="1" i="1" spc="5" dirty="0">
                <a:solidFill>
                  <a:srgbClr val="4471C4"/>
                </a:solidFill>
                <a:latin typeface="Times New Roman"/>
                <a:cs typeface="Times New Roman"/>
              </a:rPr>
              <a:t>manyetik </a:t>
            </a:r>
            <a:r>
              <a:rPr sz="2800" b="1" i="1" spc="-5" dirty="0">
                <a:solidFill>
                  <a:srgbClr val="4471C4"/>
                </a:solidFill>
                <a:latin typeface="Times New Roman"/>
                <a:cs typeface="Times New Roman"/>
              </a:rPr>
              <a:t>rezonans</a:t>
            </a:r>
            <a:r>
              <a:rPr sz="2800" b="1" i="1" spc="-185" dirty="0">
                <a:solidFill>
                  <a:srgbClr val="4471C4"/>
                </a:solidFill>
                <a:latin typeface="Times New Roman"/>
                <a:cs typeface="Times New Roman"/>
              </a:rPr>
              <a:t> </a:t>
            </a:r>
            <a:r>
              <a:rPr sz="2800" b="1" i="1" dirty="0">
                <a:solidFill>
                  <a:srgbClr val="4471C4"/>
                </a:solidFill>
                <a:latin typeface="Times New Roman"/>
                <a:cs typeface="Times New Roman"/>
              </a:rPr>
              <a:t>görüntüleme)</a:t>
            </a:r>
            <a:endParaRPr sz="2800">
              <a:latin typeface="Times New Roman"/>
              <a:cs typeface="Times New Roman"/>
            </a:endParaRPr>
          </a:p>
          <a:p>
            <a:pPr>
              <a:lnSpc>
                <a:spcPct val="100000"/>
              </a:lnSpc>
              <a:spcBef>
                <a:spcPts val="20"/>
              </a:spcBef>
            </a:pPr>
            <a:endParaRPr sz="2500">
              <a:latin typeface="Times New Roman"/>
              <a:cs typeface="Times New Roman"/>
            </a:endParaRPr>
          </a:p>
          <a:p>
            <a:pPr marL="241300" indent="-228600">
              <a:lnSpc>
                <a:spcPct val="100000"/>
              </a:lnSpc>
              <a:spcBef>
                <a:spcPts val="5"/>
              </a:spcBef>
              <a:buFont typeface="Arial"/>
              <a:buChar char="•"/>
              <a:tabLst>
                <a:tab pos="241300" algn="l"/>
              </a:tabLst>
            </a:pPr>
            <a:r>
              <a:rPr sz="2400" dirty="0">
                <a:latin typeface="Times New Roman"/>
                <a:cs typeface="Times New Roman"/>
              </a:rPr>
              <a:t>PET ve </a:t>
            </a:r>
            <a:r>
              <a:rPr sz="2400" spc="-15" dirty="0">
                <a:latin typeface="Times New Roman"/>
                <a:cs typeface="Times New Roman"/>
              </a:rPr>
              <a:t>MRI’in </a:t>
            </a:r>
            <a:r>
              <a:rPr sz="2400" spc="-5" dirty="0">
                <a:latin typeface="Times New Roman"/>
                <a:cs typeface="Times New Roman"/>
              </a:rPr>
              <a:t>özelliklerini</a:t>
            </a:r>
            <a:r>
              <a:rPr sz="2400" spc="-35" dirty="0">
                <a:latin typeface="Times New Roman"/>
                <a:cs typeface="Times New Roman"/>
              </a:rPr>
              <a:t> </a:t>
            </a:r>
            <a:r>
              <a:rPr sz="2400" spc="-5" dirty="0">
                <a:latin typeface="Times New Roman"/>
                <a:cs typeface="Times New Roman"/>
              </a:rPr>
              <a:t>birleştirir…</a:t>
            </a:r>
            <a:endParaRPr sz="2400">
              <a:latin typeface="Times New Roman"/>
              <a:cs typeface="Times New Roman"/>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Beyin </a:t>
            </a:r>
            <a:r>
              <a:rPr spc="-5" dirty="0"/>
              <a:t>görüntüleme</a:t>
            </a:r>
            <a:r>
              <a:rPr spc="-60" dirty="0"/>
              <a:t> </a:t>
            </a:r>
            <a:r>
              <a:rPr dirty="0"/>
              <a:t>teknikleri</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970915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2. </a:t>
            </a:r>
            <a:r>
              <a:rPr i="0" spc="-10" dirty="0">
                <a:latin typeface="Times New Roman"/>
                <a:cs typeface="Times New Roman"/>
              </a:rPr>
              <a:t>İnsan </a:t>
            </a:r>
            <a:r>
              <a:rPr i="0" spc="-5" dirty="0">
                <a:latin typeface="Times New Roman"/>
                <a:cs typeface="Times New Roman"/>
              </a:rPr>
              <a:t>davranışının </a:t>
            </a:r>
            <a:r>
              <a:rPr i="0" dirty="0">
                <a:latin typeface="Times New Roman"/>
                <a:cs typeface="Times New Roman"/>
              </a:rPr>
              <a:t>kalıtımsal/ genetik</a:t>
            </a:r>
            <a:r>
              <a:rPr i="0" spc="20" dirty="0">
                <a:latin typeface="Times New Roman"/>
                <a:cs typeface="Times New Roman"/>
              </a:rPr>
              <a:t> </a:t>
            </a:r>
            <a:r>
              <a:rPr i="0" dirty="0">
                <a:latin typeface="Times New Roman"/>
                <a:cs typeface="Times New Roman"/>
              </a:rPr>
              <a:t>temelleri</a:t>
            </a:r>
          </a:p>
        </p:txBody>
      </p:sp>
      <p:sp>
        <p:nvSpPr>
          <p:cNvPr id="3" name="object 3"/>
          <p:cNvSpPr txBox="1"/>
          <p:nvPr/>
        </p:nvSpPr>
        <p:spPr>
          <a:xfrm>
            <a:off x="917244" y="1661871"/>
            <a:ext cx="9937750" cy="185547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 pos="2621915" algn="l"/>
                <a:tab pos="3966845" algn="l"/>
                <a:tab pos="4801870" algn="l"/>
                <a:tab pos="6167755" algn="l"/>
                <a:tab pos="8036559" algn="l"/>
                <a:tab pos="9027160" algn="l"/>
              </a:tabLst>
            </a:pPr>
            <a:r>
              <a:rPr sz="2400" spc="-5" dirty="0">
                <a:latin typeface="Times New Roman"/>
                <a:cs typeface="Times New Roman"/>
              </a:rPr>
              <a:t>Davranışlarımızın	</a:t>
            </a:r>
            <a:r>
              <a:rPr sz="2400" spc="-10" dirty="0">
                <a:latin typeface="Times New Roman"/>
                <a:cs typeface="Times New Roman"/>
              </a:rPr>
              <a:t>arkasında	</a:t>
            </a:r>
            <a:r>
              <a:rPr sz="2400" spc="-15" dirty="0">
                <a:latin typeface="Times New Roman"/>
                <a:cs typeface="Times New Roman"/>
              </a:rPr>
              <a:t>yatan	</a:t>
            </a:r>
            <a:r>
              <a:rPr sz="2400" spc="-5" dirty="0">
                <a:latin typeface="Times New Roman"/>
                <a:cs typeface="Times New Roman"/>
              </a:rPr>
              <a:t>fizyolojik	özelliklerimiz	bizden	sonraki</a:t>
            </a:r>
            <a:endParaRPr sz="2400">
              <a:latin typeface="Times New Roman"/>
              <a:cs typeface="Times New Roman"/>
            </a:endParaRPr>
          </a:p>
          <a:p>
            <a:pPr marL="241300">
              <a:lnSpc>
                <a:spcPct val="100000"/>
              </a:lnSpc>
              <a:spcBef>
                <a:spcPts val="5"/>
              </a:spcBef>
            </a:pPr>
            <a:r>
              <a:rPr sz="2400" spc="-5" dirty="0">
                <a:latin typeface="Times New Roman"/>
                <a:cs typeface="Times New Roman"/>
              </a:rPr>
              <a:t>nesillere nasıl</a:t>
            </a:r>
            <a:r>
              <a:rPr sz="2400" spc="5" dirty="0">
                <a:latin typeface="Times New Roman"/>
                <a:cs typeface="Times New Roman"/>
              </a:rPr>
              <a:t> </a:t>
            </a:r>
            <a:r>
              <a:rPr sz="2400" spc="-5" dirty="0">
                <a:latin typeface="Times New Roman"/>
                <a:cs typeface="Times New Roman"/>
              </a:rPr>
              <a:t>aktarılmaktadır?</a:t>
            </a:r>
            <a:endParaRPr sz="2400">
              <a:latin typeface="Times New Roman"/>
              <a:cs typeface="Times New Roman"/>
            </a:endParaRPr>
          </a:p>
          <a:p>
            <a:pPr>
              <a:lnSpc>
                <a:spcPct val="100000"/>
              </a:lnSpc>
              <a:spcBef>
                <a:spcPts val="5"/>
              </a:spcBef>
            </a:pPr>
            <a:endParaRPr sz="2500">
              <a:latin typeface="Times New Roman"/>
              <a:cs typeface="Times New Roman"/>
            </a:endParaRPr>
          </a:p>
          <a:p>
            <a:pPr marL="241300" indent="-228600">
              <a:lnSpc>
                <a:spcPct val="100000"/>
              </a:lnSpc>
              <a:buFont typeface="Arial"/>
              <a:buChar char="•"/>
              <a:tabLst>
                <a:tab pos="241300" algn="l"/>
                <a:tab pos="1737995" algn="l"/>
                <a:tab pos="3182620" algn="l"/>
                <a:tab pos="3735070" algn="l"/>
                <a:tab pos="5219700" algn="l"/>
                <a:tab pos="6240780" algn="l"/>
                <a:tab pos="7466330" algn="l"/>
                <a:tab pos="8743950" algn="l"/>
                <a:tab pos="9399270" algn="l"/>
              </a:tabLst>
            </a:pPr>
            <a:r>
              <a:rPr sz="2400" spc="-20" dirty="0">
                <a:latin typeface="Times New Roman"/>
                <a:cs typeface="Times New Roman"/>
              </a:rPr>
              <a:t>B</a:t>
            </a:r>
            <a:r>
              <a:rPr sz="2400" spc="25" dirty="0">
                <a:latin typeface="Times New Roman"/>
                <a:cs typeface="Times New Roman"/>
              </a:rPr>
              <a:t>i</a:t>
            </a:r>
            <a:r>
              <a:rPr sz="2400" spc="-50" dirty="0">
                <a:latin typeface="Times New Roman"/>
                <a:cs typeface="Times New Roman"/>
              </a:rPr>
              <a:t>y</a:t>
            </a:r>
            <a:r>
              <a:rPr sz="2400" dirty="0">
                <a:latin typeface="Times New Roman"/>
                <a:cs typeface="Times New Roman"/>
              </a:rPr>
              <a:t>oloj</a:t>
            </a:r>
            <a:r>
              <a:rPr sz="2400" spc="5" dirty="0">
                <a:latin typeface="Times New Roman"/>
                <a:cs typeface="Times New Roman"/>
              </a:rPr>
              <a:t>i</a:t>
            </a:r>
            <a:r>
              <a:rPr sz="2400" dirty="0">
                <a:latin typeface="Times New Roman"/>
                <a:cs typeface="Times New Roman"/>
              </a:rPr>
              <a:t>k/	</a:t>
            </a:r>
            <a:r>
              <a:rPr sz="2400" spc="-10" dirty="0">
                <a:latin typeface="Times New Roman"/>
                <a:cs typeface="Times New Roman"/>
              </a:rPr>
              <a:t>f</a:t>
            </a:r>
            <a:r>
              <a:rPr sz="2400" dirty="0">
                <a:latin typeface="Times New Roman"/>
                <a:cs typeface="Times New Roman"/>
              </a:rPr>
              <a:t>i</a:t>
            </a:r>
            <a:r>
              <a:rPr sz="2400" spc="35" dirty="0">
                <a:latin typeface="Times New Roman"/>
                <a:cs typeface="Times New Roman"/>
              </a:rPr>
              <a:t>z</a:t>
            </a:r>
            <a:r>
              <a:rPr sz="2400" spc="-75" dirty="0">
                <a:latin typeface="Times New Roman"/>
                <a:cs typeface="Times New Roman"/>
              </a:rPr>
              <a:t>y</a:t>
            </a:r>
            <a:r>
              <a:rPr sz="2400" dirty="0">
                <a:latin typeface="Times New Roman"/>
                <a:cs typeface="Times New Roman"/>
              </a:rPr>
              <a:t>oloj</a:t>
            </a:r>
            <a:r>
              <a:rPr sz="2400" spc="5" dirty="0">
                <a:latin typeface="Times New Roman"/>
                <a:cs typeface="Times New Roman"/>
              </a:rPr>
              <a:t>i</a:t>
            </a:r>
            <a:r>
              <a:rPr sz="2400" dirty="0">
                <a:latin typeface="Times New Roman"/>
                <a:cs typeface="Times New Roman"/>
              </a:rPr>
              <a:t>k	</a:t>
            </a:r>
            <a:r>
              <a:rPr sz="2400" spc="20" dirty="0">
                <a:latin typeface="Times New Roman"/>
                <a:cs typeface="Times New Roman"/>
              </a:rPr>
              <a:t>v</a:t>
            </a:r>
            <a:r>
              <a:rPr sz="2400" dirty="0">
                <a:latin typeface="Times New Roman"/>
                <a:cs typeface="Times New Roman"/>
              </a:rPr>
              <a:t>e	psikolo</a:t>
            </a:r>
            <a:r>
              <a:rPr sz="2400" spc="5" dirty="0">
                <a:latin typeface="Times New Roman"/>
                <a:cs typeface="Times New Roman"/>
              </a:rPr>
              <a:t>j</a:t>
            </a:r>
            <a:r>
              <a:rPr sz="2400" dirty="0">
                <a:latin typeface="Times New Roman"/>
                <a:cs typeface="Times New Roman"/>
              </a:rPr>
              <a:t>ik	ol</a:t>
            </a:r>
            <a:r>
              <a:rPr sz="2400" spc="-10" dirty="0">
                <a:latin typeface="Times New Roman"/>
                <a:cs typeface="Times New Roman"/>
              </a:rPr>
              <a:t>ara</a:t>
            </a:r>
            <a:r>
              <a:rPr sz="2400" dirty="0">
                <a:latin typeface="Times New Roman"/>
                <a:cs typeface="Times New Roman"/>
              </a:rPr>
              <a:t>k	insa</a:t>
            </a:r>
            <a:r>
              <a:rPr sz="2400" spc="-10" dirty="0">
                <a:latin typeface="Times New Roman"/>
                <a:cs typeface="Times New Roman"/>
              </a:rPr>
              <a:t>n</a:t>
            </a:r>
            <a:r>
              <a:rPr sz="2400" dirty="0">
                <a:latin typeface="Times New Roman"/>
                <a:cs typeface="Times New Roman"/>
              </a:rPr>
              <a:t>lar	</a:t>
            </a:r>
            <a:r>
              <a:rPr sz="2400" spc="10" dirty="0">
                <a:latin typeface="Times New Roman"/>
                <a:cs typeface="Times New Roman"/>
              </a:rPr>
              <a:t>a</a:t>
            </a:r>
            <a:r>
              <a:rPr sz="2400" spc="-10" dirty="0">
                <a:latin typeface="Times New Roman"/>
                <a:cs typeface="Times New Roman"/>
              </a:rPr>
              <a:t>ra</a:t>
            </a:r>
            <a:r>
              <a:rPr sz="2400" spc="-5" dirty="0">
                <a:latin typeface="Times New Roman"/>
                <a:cs typeface="Times New Roman"/>
              </a:rPr>
              <a:t>sınd</a:t>
            </a:r>
            <a:r>
              <a:rPr sz="2400" dirty="0">
                <a:latin typeface="Times New Roman"/>
                <a:cs typeface="Times New Roman"/>
              </a:rPr>
              <a:t>a	v</a:t>
            </a:r>
            <a:r>
              <a:rPr sz="2400" spc="5" dirty="0">
                <a:latin typeface="Times New Roman"/>
                <a:cs typeface="Times New Roman"/>
              </a:rPr>
              <a:t>a</a:t>
            </a:r>
            <a:r>
              <a:rPr sz="2400" dirty="0">
                <a:latin typeface="Times New Roman"/>
                <a:cs typeface="Times New Roman"/>
              </a:rPr>
              <a:t>r	olan</a:t>
            </a:r>
            <a:endParaRPr sz="2400">
              <a:latin typeface="Times New Roman"/>
              <a:cs typeface="Times New Roman"/>
            </a:endParaRPr>
          </a:p>
          <a:p>
            <a:pPr marL="241300">
              <a:lnSpc>
                <a:spcPct val="100000"/>
              </a:lnSpc>
              <a:spcBef>
                <a:spcPts val="5"/>
              </a:spcBef>
            </a:pPr>
            <a:r>
              <a:rPr sz="2400" spc="-5" dirty="0">
                <a:latin typeface="Times New Roman"/>
                <a:cs typeface="Times New Roman"/>
              </a:rPr>
              <a:t>benzerlikler </a:t>
            </a:r>
            <a:r>
              <a:rPr sz="2400" dirty="0">
                <a:latin typeface="Times New Roman"/>
                <a:cs typeface="Times New Roman"/>
              </a:rPr>
              <a:t>ve </a:t>
            </a:r>
            <a:r>
              <a:rPr sz="2400" spc="-5" dirty="0">
                <a:latin typeface="Times New Roman"/>
                <a:cs typeface="Times New Roman"/>
              </a:rPr>
              <a:t>farklılıklar nasıl</a:t>
            </a:r>
            <a:r>
              <a:rPr sz="2400" spc="-35" dirty="0">
                <a:latin typeface="Times New Roman"/>
                <a:cs typeface="Times New Roman"/>
              </a:rPr>
              <a:t> </a:t>
            </a:r>
            <a:r>
              <a:rPr sz="2400" spc="-5" dirty="0">
                <a:latin typeface="Times New Roman"/>
                <a:cs typeface="Times New Roman"/>
              </a:rPr>
              <a:t>açıklanabilir?</a:t>
            </a:r>
            <a:endParaRPr sz="2400">
              <a:latin typeface="Times New Roman"/>
              <a:cs typeface="Times New Roman"/>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970915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2. </a:t>
            </a:r>
            <a:r>
              <a:rPr i="0" spc="-10" dirty="0">
                <a:latin typeface="Times New Roman"/>
                <a:cs typeface="Times New Roman"/>
              </a:rPr>
              <a:t>İnsan </a:t>
            </a:r>
            <a:r>
              <a:rPr i="0" spc="-5" dirty="0">
                <a:latin typeface="Times New Roman"/>
                <a:cs typeface="Times New Roman"/>
              </a:rPr>
              <a:t>davranışının </a:t>
            </a:r>
            <a:r>
              <a:rPr i="0" dirty="0">
                <a:latin typeface="Times New Roman"/>
                <a:cs typeface="Times New Roman"/>
              </a:rPr>
              <a:t>kalıtımsal/ genetik</a:t>
            </a:r>
            <a:r>
              <a:rPr i="0" spc="20" dirty="0">
                <a:latin typeface="Times New Roman"/>
                <a:cs typeface="Times New Roman"/>
              </a:rPr>
              <a:t> </a:t>
            </a:r>
            <a:r>
              <a:rPr i="0" dirty="0">
                <a:latin typeface="Times New Roman"/>
                <a:cs typeface="Times New Roman"/>
              </a:rPr>
              <a:t>temelleri</a:t>
            </a:r>
          </a:p>
        </p:txBody>
      </p:sp>
      <p:sp>
        <p:nvSpPr>
          <p:cNvPr id="3" name="object 3"/>
          <p:cNvSpPr txBox="1"/>
          <p:nvPr/>
        </p:nvSpPr>
        <p:spPr>
          <a:xfrm>
            <a:off x="917244" y="1595120"/>
            <a:ext cx="9937115" cy="3289935"/>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1300" algn="l"/>
                <a:tab pos="1737995" algn="l"/>
                <a:tab pos="3182620" algn="l"/>
                <a:tab pos="3735070" algn="l"/>
                <a:tab pos="5219700" algn="l"/>
                <a:tab pos="6240780" algn="l"/>
                <a:tab pos="7466330" algn="l"/>
                <a:tab pos="8743950" algn="l"/>
                <a:tab pos="9399270" algn="l"/>
              </a:tabLst>
            </a:pPr>
            <a:r>
              <a:rPr sz="2400" spc="-20" dirty="0">
                <a:latin typeface="Times New Roman"/>
                <a:cs typeface="Times New Roman"/>
              </a:rPr>
              <a:t>B</a:t>
            </a:r>
            <a:r>
              <a:rPr sz="2400" spc="25" dirty="0">
                <a:latin typeface="Times New Roman"/>
                <a:cs typeface="Times New Roman"/>
              </a:rPr>
              <a:t>i</a:t>
            </a:r>
            <a:r>
              <a:rPr sz="2400" spc="-50" dirty="0">
                <a:latin typeface="Times New Roman"/>
                <a:cs typeface="Times New Roman"/>
              </a:rPr>
              <a:t>y</a:t>
            </a:r>
            <a:r>
              <a:rPr sz="2400" dirty="0">
                <a:latin typeface="Times New Roman"/>
                <a:cs typeface="Times New Roman"/>
              </a:rPr>
              <a:t>olo</a:t>
            </a:r>
            <a:r>
              <a:rPr sz="2400" spc="5" dirty="0">
                <a:latin typeface="Times New Roman"/>
                <a:cs typeface="Times New Roman"/>
              </a:rPr>
              <a:t>j</a:t>
            </a:r>
            <a:r>
              <a:rPr sz="2400" dirty="0">
                <a:latin typeface="Times New Roman"/>
                <a:cs typeface="Times New Roman"/>
              </a:rPr>
              <a:t>ik/	fi</a:t>
            </a:r>
            <a:r>
              <a:rPr sz="2400" spc="30" dirty="0">
                <a:latin typeface="Times New Roman"/>
                <a:cs typeface="Times New Roman"/>
              </a:rPr>
              <a:t>z</a:t>
            </a:r>
            <a:r>
              <a:rPr sz="2400" spc="-75" dirty="0">
                <a:latin typeface="Times New Roman"/>
                <a:cs typeface="Times New Roman"/>
              </a:rPr>
              <a:t>y</a:t>
            </a:r>
            <a:r>
              <a:rPr sz="2400" dirty="0">
                <a:latin typeface="Times New Roman"/>
                <a:cs typeface="Times New Roman"/>
              </a:rPr>
              <a:t>olo</a:t>
            </a:r>
            <a:r>
              <a:rPr sz="2400" spc="5" dirty="0">
                <a:latin typeface="Times New Roman"/>
                <a:cs typeface="Times New Roman"/>
              </a:rPr>
              <a:t>j</a:t>
            </a:r>
            <a:r>
              <a:rPr sz="2400" dirty="0">
                <a:latin typeface="Times New Roman"/>
                <a:cs typeface="Times New Roman"/>
              </a:rPr>
              <a:t>ik	</a:t>
            </a:r>
            <a:r>
              <a:rPr sz="2400" spc="20" dirty="0">
                <a:latin typeface="Times New Roman"/>
                <a:cs typeface="Times New Roman"/>
              </a:rPr>
              <a:t>v</a:t>
            </a:r>
            <a:r>
              <a:rPr sz="2400" dirty="0">
                <a:latin typeface="Times New Roman"/>
                <a:cs typeface="Times New Roman"/>
              </a:rPr>
              <a:t>e	psikolo</a:t>
            </a:r>
            <a:r>
              <a:rPr sz="2400" spc="5" dirty="0">
                <a:latin typeface="Times New Roman"/>
                <a:cs typeface="Times New Roman"/>
              </a:rPr>
              <a:t>j</a:t>
            </a:r>
            <a:r>
              <a:rPr sz="2400" dirty="0">
                <a:latin typeface="Times New Roman"/>
                <a:cs typeface="Times New Roman"/>
              </a:rPr>
              <a:t>ik	ola</a:t>
            </a:r>
            <a:r>
              <a:rPr sz="2400" spc="-15" dirty="0">
                <a:latin typeface="Times New Roman"/>
                <a:cs typeface="Times New Roman"/>
              </a:rPr>
              <a:t>r</a:t>
            </a:r>
            <a:r>
              <a:rPr sz="2400" spc="-10" dirty="0">
                <a:latin typeface="Times New Roman"/>
                <a:cs typeface="Times New Roman"/>
              </a:rPr>
              <a:t>a</a:t>
            </a:r>
            <a:r>
              <a:rPr sz="2400" dirty="0">
                <a:latin typeface="Times New Roman"/>
                <a:cs typeface="Times New Roman"/>
              </a:rPr>
              <a:t>k	insanl</a:t>
            </a:r>
            <a:r>
              <a:rPr sz="2400" spc="-10" dirty="0">
                <a:latin typeface="Times New Roman"/>
                <a:cs typeface="Times New Roman"/>
              </a:rPr>
              <a:t>a</a:t>
            </a:r>
            <a:r>
              <a:rPr sz="2400" dirty="0">
                <a:latin typeface="Times New Roman"/>
                <a:cs typeface="Times New Roman"/>
              </a:rPr>
              <a:t>r	</a:t>
            </a:r>
            <a:r>
              <a:rPr sz="2400" spc="10" dirty="0">
                <a:latin typeface="Times New Roman"/>
                <a:cs typeface="Times New Roman"/>
              </a:rPr>
              <a:t>a</a:t>
            </a:r>
            <a:r>
              <a:rPr sz="2400" dirty="0">
                <a:latin typeface="Times New Roman"/>
                <a:cs typeface="Times New Roman"/>
              </a:rPr>
              <a:t>r</a:t>
            </a:r>
            <a:r>
              <a:rPr sz="2400" spc="-20" dirty="0">
                <a:latin typeface="Times New Roman"/>
                <a:cs typeface="Times New Roman"/>
              </a:rPr>
              <a:t>a</a:t>
            </a:r>
            <a:r>
              <a:rPr sz="2400" spc="-5" dirty="0">
                <a:latin typeface="Times New Roman"/>
                <a:cs typeface="Times New Roman"/>
              </a:rPr>
              <a:t>sınd</a:t>
            </a:r>
            <a:r>
              <a:rPr sz="2400" dirty="0">
                <a:latin typeface="Times New Roman"/>
                <a:cs typeface="Times New Roman"/>
              </a:rPr>
              <a:t>a	v</a:t>
            </a:r>
            <a:r>
              <a:rPr sz="2400" spc="10" dirty="0">
                <a:latin typeface="Times New Roman"/>
                <a:cs typeface="Times New Roman"/>
              </a:rPr>
              <a:t>a</a:t>
            </a:r>
            <a:r>
              <a:rPr sz="2400" dirty="0">
                <a:latin typeface="Times New Roman"/>
                <a:cs typeface="Times New Roman"/>
              </a:rPr>
              <a:t>r	ol</a:t>
            </a:r>
            <a:r>
              <a:rPr sz="2400" spc="-10" dirty="0">
                <a:latin typeface="Times New Roman"/>
                <a:cs typeface="Times New Roman"/>
              </a:rPr>
              <a:t>a</a:t>
            </a:r>
            <a:r>
              <a:rPr sz="2400" dirty="0">
                <a:latin typeface="Times New Roman"/>
                <a:cs typeface="Times New Roman"/>
              </a:rPr>
              <a:t>n  </a:t>
            </a:r>
            <a:r>
              <a:rPr sz="2400" spc="-5" dirty="0">
                <a:latin typeface="Times New Roman"/>
                <a:cs typeface="Times New Roman"/>
              </a:rPr>
              <a:t>benzerlikler ve </a:t>
            </a:r>
            <a:r>
              <a:rPr sz="2400" dirty="0">
                <a:latin typeface="Times New Roman"/>
                <a:cs typeface="Times New Roman"/>
              </a:rPr>
              <a:t>farklılıklar </a:t>
            </a:r>
            <a:r>
              <a:rPr sz="2400" spc="-5" dirty="0">
                <a:latin typeface="Times New Roman"/>
                <a:cs typeface="Times New Roman"/>
              </a:rPr>
              <a:t>nasıl</a:t>
            </a:r>
            <a:r>
              <a:rPr sz="2400" spc="-45" dirty="0">
                <a:latin typeface="Times New Roman"/>
                <a:cs typeface="Times New Roman"/>
              </a:rPr>
              <a:t> </a:t>
            </a:r>
            <a:r>
              <a:rPr sz="2400" spc="-5" dirty="0">
                <a:latin typeface="Times New Roman"/>
                <a:cs typeface="Times New Roman"/>
              </a:rPr>
              <a:t>açıklanabilir?</a:t>
            </a:r>
            <a:endParaRPr sz="2400">
              <a:latin typeface="Times New Roman"/>
              <a:cs typeface="Times New Roman"/>
            </a:endParaRPr>
          </a:p>
          <a:p>
            <a:pPr>
              <a:lnSpc>
                <a:spcPct val="100000"/>
              </a:lnSpc>
              <a:spcBef>
                <a:spcPts val="50"/>
              </a:spcBef>
              <a:buFont typeface="Arial"/>
              <a:buChar char="•"/>
            </a:pPr>
            <a:endParaRPr sz="2450">
              <a:latin typeface="Times New Roman"/>
              <a:cs typeface="Times New Roman"/>
            </a:endParaRPr>
          </a:p>
          <a:p>
            <a:pPr marL="12700">
              <a:lnSpc>
                <a:spcPct val="100000"/>
              </a:lnSpc>
            </a:pPr>
            <a:r>
              <a:rPr sz="2800" b="1" i="1" dirty="0">
                <a:solidFill>
                  <a:srgbClr val="4471C4"/>
                </a:solidFill>
                <a:latin typeface="Times New Roman"/>
                <a:cs typeface="Times New Roman"/>
              </a:rPr>
              <a:t>Kalıtım-çevre</a:t>
            </a:r>
            <a:r>
              <a:rPr sz="2800" b="1" i="1" spc="-30" dirty="0">
                <a:solidFill>
                  <a:srgbClr val="4471C4"/>
                </a:solidFill>
                <a:latin typeface="Times New Roman"/>
                <a:cs typeface="Times New Roman"/>
              </a:rPr>
              <a:t> </a:t>
            </a:r>
            <a:r>
              <a:rPr sz="2800" b="1" i="1" spc="-5" dirty="0">
                <a:solidFill>
                  <a:srgbClr val="4471C4"/>
                </a:solidFill>
                <a:latin typeface="Times New Roman"/>
                <a:cs typeface="Times New Roman"/>
              </a:rPr>
              <a:t>tartışması…</a:t>
            </a:r>
            <a:endParaRPr sz="2800">
              <a:latin typeface="Times New Roman"/>
              <a:cs typeface="Times New Roman"/>
            </a:endParaRPr>
          </a:p>
          <a:p>
            <a:pPr>
              <a:lnSpc>
                <a:spcPct val="100000"/>
              </a:lnSpc>
              <a:spcBef>
                <a:spcPts val="25"/>
              </a:spcBef>
            </a:pPr>
            <a:endParaRPr sz="2500">
              <a:latin typeface="Times New Roman"/>
              <a:cs typeface="Times New Roman"/>
            </a:endParaRPr>
          </a:p>
          <a:p>
            <a:pPr marL="240665" indent="-228600">
              <a:lnSpc>
                <a:spcPct val="100000"/>
              </a:lnSpc>
              <a:buFont typeface="Arial"/>
              <a:buChar char="•"/>
              <a:tabLst>
                <a:tab pos="241300" algn="l"/>
              </a:tabLst>
            </a:pPr>
            <a:r>
              <a:rPr sz="2400" u="heavy" spc="-600" dirty="0">
                <a:uFill>
                  <a:solidFill>
                    <a:srgbClr val="000000"/>
                  </a:solidFill>
                </a:uFill>
                <a:latin typeface="Times New Roman"/>
                <a:cs typeface="Times New Roman"/>
              </a:rPr>
              <a:t> </a:t>
            </a:r>
            <a:r>
              <a:rPr sz="2400" u="heavy" spc="-20" dirty="0">
                <a:uFill>
                  <a:solidFill>
                    <a:srgbClr val="000000"/>
                  </a:solidFill>
                </a:uFill>
                <a:latin typeface="Times New Roman"/>
                <a:cs typeface="Times New Roman"/>
              </a:rPr>
              <a:t>İki </a:t>
            </a:r>
            <a:r>
              <a:rPr sz="2400" u="heavy" spc="-5" dirty="0">
                <a:uFill>
                  <a:solidFill>
                    <a:srgbClr val="000000"/>
                  </a:solidFill>
                </a:uFill>
                <a:latin typeface="Times New Roman"/>
                <a:cs typeface="Times New Roman"/>
              </a:rPr>
              <a:t>uçlu bakış açısı:</a:t>
            </a:r>
            <a:r>
              <a:rPr sz="2400" spc="-5" dirty="0">
                <a:latin typeface="Times New Roman"/>
                <a:cs typeface="Times New Roman"/>
              </a:rPr>
              <a:t> Katı genetikçiler </a:t>
            </a:r>
            <a:r>
              <a:rPr sz="2400" spc="-40" dirty="0">
                <a:latin typeface="Times New Roman"/>
                <a:cs typeface="Times New Roman"/>
              </a:rPr>
              <a:t>ya </a:t>
            </a:r>
            <a:r>
              <a:rPr sz="2400" dirty="0">
                <a:latin typeface="Times New Roman"/>
                <a:cs typeface="Times New Roman"/>
              </a:rPr>
              <a:t>da</a:t>
            </a:r>
            <a:r>
              <a:rPr sz="2400" spc="185" dirty="0">
                <a:latin typeface="Times New Roman"/>
                <a:cs typeface="Times New Roman"/>
              </a:rPr>
              <a:t> </a:t>
            </a:r>
            <a:r>
              <a:rPr sz="2400" spc="-5" dirty="0">
                <a:latin typeface="Times New Roman"/>
                <a:cs typeface="Times New Roman"/>
              </a:rPr>
              <a:t>çevreciler….</a:t>
            </a:r>
            <a:endParaRPr sz="2400">
              <a:latin typeface="Times New Roman"/>
              <a:cs typeface="Times New Roman"/>
            </a:endParaRPr>
          </a:p>
          <a:p>
            <a:pPr marL="697865" lvl="1" indent="-229235">
              <a:lnSpc>
                <a:spcPct val="100000"/>
              </a:lnSpc>
              <a:spcBef>
                <a:spcPts val="5"/>
              </a:spcBef>
              <a:buFont typeface="Arial"/>
              <a:buChar char="•"/>
              <a:tabLst>
                <a:tab pos="697865" algn="l"/>
                <a:tab pos="698500" algn="l"/>
              </a:tabLst>
            </a:pPr>
            <a:r>
              <a:rPr sz="2200" dirty="0">
                <a:latin typeface="Times New Roman"/>
                <a:cs typeface="Times New Roman"/>
              </a:rPr>
              <a:t>Bir </a:t>
            </a:r>
            <a:r>
              <a:rPr sz="2200" spc="-5" dirty="0">
                <a:latin typeface="Times New Roman"/>
                <a:cs typeface="Times New Roman"/>
              </a:rPr>
              <a:t>insanın özelliklerinin </a:t>
            </a:r>
            <a:r>
              <a:rPr sz="2200" spc="-10" dirty="0">
                <a:latin typeface="Times New Roman"/>
                <a:cs typeface="Times New Roman"/>
              </a:rPr>
              <a:t>tamamı </a:t>
            </a:r>
            <a:r>
              <a:rPr sz="2200" dirty="0">
                <a:latin typeface="Times New Roman"/>
                <a:cs typeface="Times New Roman"/>
              </a:rPr>
              <a:t>kalıtım </a:t>
            </a:r>
            <a:r>
              <a:rPr sz="2200" spc="-5" dirty="0">
                <a:latin typeface="Times New Roman"/>
                <a:cs typeface="Times New Roman"/>
              </a:rPr>
              <a:t>yoluyla </a:t>
            </a:r>
            <a:r>
              <a:rPr sz="2200" spc="-10" dirty="0">
                <a:latin typeface="Times New Roman"/>
                <a:cs typeface="Times New Roman"/>
              </a:rPr>
              <a:t>aktarılmaktadır. </a:t>
            </a:r>
            <a:r>
              <a:rPr sz="2200" spc="-5" dirty="0">
                <a:latin typeface="Times New Roman"/>
                <a:cs typeface="Times New Roman"/>
              </a:rPr>
              <a:t>İnsan </a:t>
            </a:r>
            <a:r>
              <a:rPr sz="2200" spc="-10" dirty="0">
                <a:latin typeface="Times New Roman"/>
                <a:cs typeface="Times New Roman"/>
              </a:rPr>
              <a:t>boş</a:t>
            </a:r>
            <a:r>
              <a:rPr sz="2200" spc="60" dirty="0">
                <a:latin typeface="Times New Roman"/>
                <a:cs typeface="Times New Roman"/>
              </a:rPr>
              <a:t> </a:t>
            </a:r>
            <a:r>
              <a:rPr sz="2200" spc="-5" dirty="0">
                <a:latin typeface="Times New Roman"/>
                <a:cs typeface="Times New Roman"/>
              </a:rPr>
              <a:t>bir</a:t>
            </a:r>
            <a:endParaRPr sz="2200">
              <a:latin typeface="Times New Roman"/>
              <a:cs typeface="Times New Roman"/>
            </a:endParaRPr>
          </a:p>
          <a:p>
            <a:pPr marL="697865">
              <a:lnSpc>
                <a:spcPct val="100000"/>
              </a:lnSpc>
              <a:spcBef>
                <a:spcPts val="5"/>
              </a:spcBef>
            </a:pPr>
            <a:r>
              <a:rPr sz="2200" dirty="0">
                <a:latin typeface="Times New Roman"/>
                <a:cs typeface="Times New Roman"/>
              </a:rPr>
              <a:t>levha </a:t>
            </a:r>
            <a:r>
              <a:rPr sz="2200" spc="5" dirty="0">
                <a:latin typeface="Times New Roman"/>
                <a:cs typeface="Times New Roman"/>
              </a:rPr>
              <a:t>olarak </a:t>
            </a:r>
            <a:r>
              <a:rPr sz="2200" spc="-5" dirty="0">
                <a:latin typeface="Times New Roman"/>
                <a:cs typeface="Times New Roman"/>
              </a:rPr>
              <a:t>dünyaya</a:t>
            </a:r>
            <a:r>
              <a:rPr sz="2200" spc="-40" dirty="0">
                <a:latin typeface="Times New Roman"/>
                <a:cs typeface="Times New Roman"/>
              </a:rPr>
              <a:t> </a:t>
            </a:r>
            <a:r>
              <a:rPr sz="2200" spc="-20" dirty="0">
                <a:latin typeface="Times New Roman"/>
                <a:cs typeface="Times New Roman"/>
              </a:rPr>
              <a:t>gelir.</a:t>
            </a:r>
            <a:endParaRPr sz="2200">
              <a:latin typeface="Times New Roman"/>
              <a:cs typeface="Times New Roman"/>
            </a:endParaRPr>
          </a:p>
          <a:p>
            <a:pPr marL="697865" lvl="1" indent="-229235">
              <a:lnSpc>
                <a:spcPct val="100000"/>
              </a:lnSpc>
              <a:buFont typeface="Arial"/>
              <a:buChar char="•"/>
              <a:tabLst>
                <a:tab pos="697865" algn="l"/>
                <a:tab pos="698500" algn="l"/>
              </a:tabLst>
            </a:pPr>
            <a:r>
              <a:rPr sz="2200" spc="-5" dirty="0">
                <a:latin typeface="Times New Roman"/>
                <a:cs typeface="Times New Roman"/>
              </a:rPr>
              <a:t>İnsan </a:t>
            </a:r>
            <a:r>
              <a:rPr sz="2200" dirty="0">
                <a:latin typeface="Times New Roman"/>
                <a:cs typeface="Times New Roman"/>
              </a:rPr>
              <a:t>her özelliğini </a:t>
            </a:r>
            <a:r>
              <a:rPr sz="2200" spc="-5" dirty="0">
                <a:latin typeface="Times New Roman"/>
                <a:cs typeface="Times New Roman"/>
              </a:rPr>
              <a:t>yaşadığı </a:t>
            </a:r>
            <a:r>
              <a:rPr sz="2200" dirty="0">
                <a:latin typeface="Times New Roman"/>
                <a:cs typeface="Times New Roman"/>
              </a:rPr>
              <a:t>çevre </a:t>
            </a:r>
            <a:r>
              <a:rPr sz="2200" spc="-5" dirty="0">
                <a:latin typeface="Times New Roman"/>
                <a:cs typeface="Times New Roman"/>
              </a:rPr>
              <a:t>yoluyla</a:t>
            </a:r>
            <a:r>
              <a:rPr sz="2200" spc="-40" dirty="0">
                <a:latin typeface="Times New Roman"/>
                <a:cs typeface="Times New Roman"/>
              </a:rPr>
              <a:t> </a:t>
            </a:r>
            <a:r>
              <a:rPr sz="2200" spc="-15" dirty="0">
                <a:latin typeface="Times New Roman"/>
                <a:cs typeface="Times New Roman"/>
              </a:rPr>
              <a:t>edinir.</a:t>
            </a:r>
            <a:endParaRPr sz="2200">
              <a:latin typeface="Times New Roman"/>
              <a:cs typeface="Times New Roman"/>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970915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2. </a:t>
            </a:r>
            <a:r>
              <a:rPr i="0" spc="-10" dirty="0">
                <a:latin typeface="Times New Roman"/>
                <a:cs typeface="Times New Roman"/>
              </a:rPr>
              <a:t>İnsan </a:t>
            </a:r>
            <a:r>
              <a:rPr i="0" spc="-5" dirty="0">
                <a:latin typeface="Times New Roman"/>
                <a:cs typeface="Times New Roman"/>
              </a:rPr>
              <a:t>davranışının </a:t>
            </a:r>
            <a:r>
              <a:rPr i="0" dirty="0">
                <a:latin typeface="Times New Roman"/>
                <a:cs typeface="Times New Roman"/>
              </a:rPr>
              <a:t>kalıtımsal/ genetik</a:t>
            </a:r>
            <a:r>
              <a:rPr i="0" spc="20" dirty="0">
                <a:latin typeface="Times New Roman"/>
                <a:cs typeface="Times New Roman"/>
              </a:rPr>
              <a:t> </a:t>
            </a:r>
            <a:r>
              <a:rPr i="0" dirty="0">
                <a:latin typeface="Times New Roman"/>
                <a:cs typeface="Times New Roman"/>
              </a:rPr>
              <a:t>temelleri</a:t>
            </a:r>
          </a:p>
        </p:txBody>
      </p:sp>
      <p:sp>
        <p:nvSpPr>
          <p:cNvPr id="3" name="object 3"/>
          <p:cNvSpPr txBox="1"/>
          <p:nvPr/>
        </p:nvSpPr>
        <p:spPr>
          <a:xfrm>
            <a:off x="916939" y="1590497"/>
            <a:ext cx="10591800" cy="3692036"/>
          </a:xfrm>
          <a:prstGeom prst="rect">
            <a:avLst/>
          </a:prstGeom>
        </p:spPr>
        <p:txBody>
          <a:bodyPr vert="horz" wrap="square" lIns="0" tIns="13970" rIns="0" bIns="0" rtlCol="0">
            <a:spAutoFit/>
          </a:bodyPr>
          <a:lstStyle/>
          <a:p>
            <a:pPr marL="12700">
              <a:lnSpc>
                <a:spcPct val="100000"/>
              </a:lnSpc>
              <a:spcBef>
                <a:spcPts val="110"/>
              </a:spcBef>
            </a:pPr>
            <a:r>
              <a:rPr sz="2800" b="1" i="1" spc="5" dirty="0">
                <a:solidFill>
                  <a:srgbClr val="4471C4"/>
                </a:solidFill>
                <a:latin typeface="Times New Roman"/>
                <a:cs typeface="Times New Roman"/>
              </a:rPr>
              <a:t>Kalıtım/ genetik </a:t>
            </a:r>
            <a:r>
              <a:rPr sz="2800" b="1" i="1" dirty="0">
                <a:solidFill>
                  <a:srgbClr val="4471C4"/>
                </a:solidFill>
                <a:latin typeface="Times New Roman"/>
                <a:cs typeface="Times New Roman"/>
              </a:rPr>
              <a:t>ve </a:t>
            </a:r>
            <a:r>
              <a:rPr sz="2800" b="1" i="1" spc="5" dirty="0">
                <a:solidFill>
                  <a:srgbClr val="4471C4"/>
                </a:solidFill>
                <a:latin typeface="Times New Roman"/>
                <a:cs typeface="Times New Roman"/>
              </a:rPr>
              <a:t>çevre</a:t>
            </a:r>
            <a:r>
              <a:rPr sz="2800" b="1" i="1" spc="-229" dirty="0">
                <a:solidFill>
                  <a:srgbClr val="4471C4"/>
                </a:solidFill>
                <a:latin typeface="Times New Roman"/>
                <a:cs typeface="Times New Roman"/>
              </a:rPr>
              <a:t> </a:t>
            </a:r>
            <a:r>
              <a:rPr sz="2800" b="1" i="1" dirty="0">
                <a:solidFill>
                  <a:srgbClr val="4471C4"/>
                </a:solidFill>
                <a:latin typeface="Times New Roman"/>
                <a:cs typeface="Times New Roman"/>
              </a:rPr>
              <a:t>kavramları?</a:t>
            </a:r>
            <a:endParaRPr sz="2800" dirty="0">
              <a:latin typeface="Times New Roman"/>
              <a:cs typeface="Times New Roman"/>
            </a:endParaRPr>
          </a:p>
          <a:p>
            <a:pPr marL="12700">
              <a:lnSpc>
                <a:spcPct val="100000"/>
              </a:lnSpc>
              <a:spcBef>
                <a:spcPts val="2320"/>
              </a:spcBef>
            </a:pPr>
            <a:r>
              <a:rPr sz="2400" u="heavy" spc="-600" dirty="0">
                <a:uFill>
                  <a:solidFill>
                    <a:srgbClr val="000000"/>
                  </a:solidFill>
                </a:uFill>
                <a:latin typeface="Times New Roman"/>
                <a:cs typeface="Times New Roman"/>
              </a:rPr>
              <a:t> </a:t>
            </a:r>
            <a:r>
              <a:rPr sz="2400" b="1" u="heavy" spc="-10" dirty="0">
                <a:uFill>
                  <a:solidFill>
                    <a:srgbClr val="000000"/>
                  </a:solidFill>
                </a:uFill>
                <a:latin typeface="Times New Roman"/>
                <a:cs typeface="Times New Roman"/>
              </a:rPr>
              <a:t>Kalıtım</a:t>
            </a:r>
            <a:r>
              <a:rPr sz="2400" b="1" spc="-10" dirty="0">
                <a:latin typeface="Times New Roman"/>
                <a:cs typeface="Times New Roman"/>
              </a:rPr>
              <a:t>: </a:t>
            </a:r>
            <a:r>
              <a:rPr sz="2400" spc="-10" dirty="0">
                <a:latin typeface="Times New Roman"/>
                <a:cs typeface="Times New Roman"/>
              </a:rPr>
              <a:t>Bir organizmanın biyolojik </a:t>
            </a:r>
            <a:r>
              <a:rPr sz="2400" dirty="0">
                <a:latin typeface="Times New Roman"/>
                <a:cs typeface="Times New Roman"/>
              </a:rPr>
              <a:t>mirası, </a:t>
            </a:r>
            <a:r>
              <a:rPr sz="2400" spc="-5" dirty="0">
                <a:latin typeface="Times New Roman"/>
                <a:cs typeface="Times New Roman"/>
              </a:rPr>
              <a:t>doğuştan </a:t>
            </a:r>
            <a:r>
              <a:rPr sz="2400" spc="-10" dirty="0">
                <a:latin typeface="Times New Roman"/>
                <a:cs typeface="Times New Roman"/>
              </a:rPr>
              <a:t>getirdiği</a:t>
            </a:r>
            <a:r>
              <a:rPr sz="2400" spc="175" dirty="0">
                <a:latin typeface="Times New Roman"/>
                <a:cs typeface="Times New Roman"/>
              </a:rPr>
              <a:t> </a:t>
            </a:r>
            <a:r>
              <a:rPr sz="2400" spc="-5" dirty="0">
                <a:latin typeface="Times New Roman"/>
                <a:cs typeface="Times New Roman"/>
              </a:rPr>
              <a:t>donanımı</a:t>
            </a:r>
            <a:endParaRPr sz="2400" dirty="0">
              <a:latin typeface="Times New Roman"/>
              <a:cs typeface="Times New Roman"/>
            </a:endParaRPr>
          </a:p>
          <a:p>
            <a:pPr marL="12700">
              <a:lnSpc>
                <a:spcPts val="2735"/>
              </a:lnSpc>
              <a:spcBef>
                <a:spcPts val="2310"/>
              </a:spcBef>
              <a:tabLst>
                <a:tab pos="1378585" algn="l"/>
                <a:tab pos="2546350" algn="l"/>
                <a:tab pos="3896995" algn="l"/>
                <a:tab pos="4707890" algn="l"/>
                <a:tab pos="6729095" algn="l"/>
                <a:tab pos="8128000" algn="l"/>
                <a:tab pos="9579610" algn="l"/>
              </a:tabLst>
            </a:pPr>
            <a:r>
              <a:rPr sz="2400" b="1" u="heavy" spc="-25" dirty="0">
                <a:uFill>
                  <a:solidFill>
                    <a:srgbClr val="000000"/>
                  </a:solidFill>
                </a:uFill>
                <a:latin typeface="Times New Roman"/>
                <a:cs typeface="Times New Roman"/>
              </a:rPr>
              <a:t>G</a:t>
            </a:r>
            <a:r>
              <a:rPr sz="2400" b="1" u="heavy" spc="-10" dirty="0">
                <a:uFill>
                  <a:solidFill>
                    <a:srgbClr val="000000"/>
                  </a:solidFill>
                </a:uFill>
                <a:latin typeface="Times New Roman"/>
                <a:cs typeface="Times New Roman"/>
              </a:rPr>
              <a:t>e</a:t>
            </a:r>
            <a:r>
              <a:rPr sz="2400" b="1" u="heavy" dirty="0">
                <a:uFill>
                  <a:solidFill>
                    <a:srgbClr val="000000"/>
                  </a:solidFill>
                </a:uFill>
                <a:latin typeface="Times New Roman"/>
                <a:cs typeface="Times New Roman"/>
              </a:rPr>
              <a:t>n</a:t>
            </a:r>
            <a:r>
              <a:rPr sz="2400" b="1" u="heavy" spc="-10" dirty="0">
                <a:uFill>
                  <a:solidFill>
                    <a:srgbClr val="000000"/>
                  </a:solidFill>
                </a:uFill>
                <a:latin typeface="Times New Roman"/>
                <a:cs typeface="Times New Roman"/>
              </a:rPr>
              <a:t>et</a:t>
            </a:r>
            <a:r>
              <a:rPr sz="2400" b="1" u="heavy" dirty="0">
                <a:uFill>
                  <a:solidFill>
                    <a:srgbClr val="000000"/>
                  </a:solidFill>
                </a:uFill>
                <a:latin typeface="Times New Roman"/>
                <a:cs typeface="Times New Roman"/>
              </a:rPr>
              <a:t>i</a:t>
            </a:r>
            <a:r>
              <a:rPr sz="2400" b="1" u="heavy" spc="15" dirty="0">
                <a:uFill>
                  <a:solidFill>
                    <a:srgbClr val="000000"/>
                  </a:solidFill>
                </a:uFill>
                <a:latin typeface="Times New Roman"/>
                <a:cs typeface="Times New Roman"/>
              </a:rPr>
              <a:t>k</a:t>
            </a:r>
            <a:r>
              <a:rPr sz="2400" b="1" dirty="0">
                <a:latin typeface="Times New Roman"/>
                <a:cs typeface="Times New Roman"/>
              </a:rPr>
              <a:t>:	</a:t>
            </a:r>
            <a:r>
              <a:rPr sz="2400" spc="-5" dirty="0">
                <a:latin typeface="Times New Roman"/>
                <a:cs typeface="Times New Roman"/>
              </a:rPr>
              <a:t>K</a:t>
            </a:r>
            <a:r>
              <a:rPr sz="2400" spc="-20" dirty="0">
                <a:latin typeface="Times New Roman"/>
                <a:cs typeface="Times New Roman"/>
              </a:rPr>
              <a:t>a</a:t>
            </a:r>
            <a:r>
              <a:rPr sz="2400" dirty="0">
                <a:latin typeface="Times New Roman"/>
                <a:cs typeface="Times New Roman"/>
              </a:rPr>
              <a:t>l</a:t>
            </a:r>
            <a:r>
              <a:rPr sz="2400" spc="5" dirty="0">
                <a:latin typeface="Times New Roman"/>
                <a:cs typeface="Times New Roman"/>
              </a:rPr>
              <a:t>ı</a:t>
            </a:r>
            <a:r>
              <a:rPr sz="2400" dirty="0">
                <a:latin typeface="Times New Roman"/>
                <a:cs typeface="Times New Roman"/>
              </a:rPr>
              <a:t>t</a:t>
            </a:r>
            <a:r>
              <a:rPr sz="2400" spc="5" dirty="0">
                <a:latin typeface="Times New Roman"/>
                <a:cs typeface="Times New Roman"/>
              </a:rPr>
              <a:t>ı</a:t>
            </a:r>
            <a:r>
              <a:rPr sz="2400" dirty="0">
                <a:latin typeface="Times New Roman"/>
                <a:cs typeface="Times New Roman"/>
              </a:rPr>
              <a:t>m	sü</a:t>
            </a:r>
            <a:r>
              <a:rPr sz="2400" spc="-10" dirty="0">
                <a:latin typeface="Times New Roman"/>
                <a:cs typeface="Times New Roman"/>
              </a:rPr>
              <a:t>rec</a:t>
            </a:r>
            <a:r>
              <a:rPr sz="2400" dirty="0">
                <a:latin typeface="Times New Roman"/>
                <a:cs typeface="Times New Roman"/>
              </a:rPr>
              <a:t>inin	n</a:t>
            </a:r>
            <a:r>
              <a:rPr sz="2400" spc="-15" dirty="0">
                <a:latin typeface="Times New Roman"/>
                <a:cs typeface="Times New Roman"/>
              </a:rPr>
              <a:t>a</a:t>
            </a:r>
            <a:r>
              <a:rPr sz="2400" spc="-5" dirty="0">
                <a:latin typeface="Times New Roman"/>
                <a:cs typeface="Times New Roman"/>
              </a:rPr>
              <a:t>sı</a:t>
            </a:r>
            <a:r>
              <a:rPr sz="2400" dirty="0">
                <a:latin typeface="Times New Roman"/>
                <a:cs typeface="Times New Roman"/>
              </a:rPr>
              <a:t>l	</a:t>
            </a:r>
            <a:r>
              <a:rPr sz="2400" spc="-25" dirty="0">
                <a:latin typeface="Times New Roman"/>
                <a:cs typeface="Times New Roman"/>
              </a:rPr>
              <a:t>g</a:t>
            </a:r>
            <a:r>
              <a:rPr sz="2400" spc="-10" dirty="0">
                <a:latin typeface="Times New Roman"/>
                <a:cs typeface="Times New Roman"/>
              </a:rPr>
              <a:t>erçe</a:t>
            </a:r>
            <a:r>
              <a:rPr sz="2400" dirty="0">
                <a:latin typeface="Times New Roman"/>
                <a:cs typeface="Times New Roman"/>
              </a:rPr>
              <a:t>kl</a:t>
            </a:r>
            <a:r>
              <a:rPr sz="2400" spc="-10" dirty="0">
                <a:latin typeface="Times New Roman"/>
                <a:cs typeface="Times New Roman"/>
              </a:rPr>
              <a:t>e</a:t>
            </a:r>
            <a:r>
              <a:rPr sz="2400" spc="-5" dirty="0">
                <a:latin typeface="Times New Roman"/>
                <a:cs typeface="Times New Roman"/>
              </a:rPr>
              <a:t>şt</a:t>
            </a:r>
            <a:r>
              <a:rPr sz="2400" spc="5" dirty="0">
                <a:latin typeface="Times New Roman"/>
                <a:cs typeface="Times New Roman"/>
              </a:rPr>
              <a:t>i</a:t>
            </a:r>
            <a:r>
              <a:rPr sz="2400" spc="-25" dirty="0">
                <a:latin typeface="Times New Roman"/>
                <a:cs typeface="Times New Roman"/>
              </a:rPr>
              <a:t>ğ</a:t>
            </a:r>
            <a:r>
              <a:rPr sz="2400" dirty="0">
                <a:latin typeface="Times New Roman"/>
                <a:cs typeface="Times New Roman"/>
              </a:rPr>
              <a:t>ini	</a:t>
            </a:r>
            <a:r>
              <a:rPr sz="2400" spc="-10" dirty="0">
                <a:latin typeface="Times New Roman"/>
                <a:cs typeface="Times New Roman"/>
              </a:rPr>
              <a:t>a</a:t>
            </a:r>
            <a:r>
              <a:rPr sz="2400" dirty="0">
                <a:latin typeface="Times New Roman"/>
                <a:cs typeface="Times New Roman"/>
              </a:rPr>
              <a:t>nl</a:t>
            </a:r>
            <a:r>
              <a:rPr sz="2400" spc="-10" dirty="0">
                <a:latin typeface="Times New Roman"/>
                <a:cs typeface="Times New Roman"/>
              </a:rPr>
              <a:t>a</a:t>
            </a:r>
            <a:r>
              <a:rPr sz="2400" dirty="0">
                <a:latin typeface="Times New Roman"/>
                <a:cs typeface="Times New Roman"/>
              </a:rPr>
              <a:t>m</a:t>
            </a:r>
            <a:r>
              <a:rPr sz="2400" spc="-10" dirty="0">
                <a:latin typeface="Times New Roman"/>
                <a:cs typeface="Times New Roman"/>
              </a:rPr>
              <a:t>a</a:t>
            </a:r>
            <a:r>
              <a:rPr sz="2400" dirty="0">
                <a:latin typeface="Times New Roman"/>
                <a:cs typeface="Times New Roman"/>
              </a:rPr>
              <a:t>da	kullanı</a:t>
            </a:r>
            <a:r>
              <a:rPr sz="2400" spc="-25" dirty="0">
                <a:latin typeface="Times New Roman"/>
                <a:cs typeface="Times New Roman"/>
              </a:rPr>
              <a:t>l</a:t>
            </a:r>
            <a:r>
              <a:rPr sz="2400" spc="-10" dirty="0">
                <a:latin typeface="Times New Roman"/>
                <a:cs typeface="Times New Roman"/>
              </a:rPr>
              <a:t>a</a:t>
            </a:r>
            <a:r>
              <a:rPr sz="2400" dirty="0">
                <a:latin typeface="Times New Roman"/>
                <a:cs typeface="Times New Roman"/>
              </a:rPr>
              <a:t>n	k</a:t>
            </a:r>
            <a:r>
              <a:rPr sz="2400" spc="-15" dirty="0">
                <a:latin typeface="Times New Roman"/>
                <a:cs typeface="Times New Roman"/>
              </a:rPr>
              <a:t>a</a:t>
            </a:r>
            <a:r>
              <a:rPr sz="2400" dirty="0">
                <a:latin typeface="Times New Roman"/>
                <a:cs typeface="Times New Roman"/>
              </a:rPr>
              <a:t>v</a:t>
            </a:r>
            <a:r>
              <a:rPr sz="2400" spc="-10" dirty="0">
                <a:latin typeface="Times New Roman"/>
                <a:cs typeface="Times New Roman"/>
              </a:rPr>
              <a:t>ra</a:t>
            </a:r>
            <a:r>
              <a:rPr sz="2400" dirty="0">
                <a:latin typeface="Times New Roman"/>
                <a:cs typeface="Times New Roman"/>
              </a:rPr>
              <a:t>m;</a:t>
            </a:r>
          </a:p>
          <a:p>
            <a:pPr marL="12700">
              <a:lnSpc>
                <a:spcPts val="2610"/>
              </a:lnSpc>
            </a:pPr>
            <a:r>
              <a:rPr sz="2400" dirty="0">
                <a:latin typeface="Times New Roman"/>
                <a:cs typeface="Times New Roman"/>
              </a:rPr>
              <a:t>kalıtımın </a:t>
            </a:r>
            <a:r>
              <a:rPr sz="2400" spc="-5" dirty="0">
                <a:latin typeface="Times New Roman"/>
                <a:cs typeface="Times New Roman"/>
              </a:rPr>
              <a:t>en </a:t>
            </a:r>
            <a:r>
              <a:rPr sz="2400" spc="-25" dirty="0">
                <a:latin typeface="Times New Roman"/>
                <a:cs typeface="Times New Roman"/>
              </a:rPr>
              <a:t>iyi </a:t>
            </a:r>
            <a:r>
              <a:rPr sz="2400" dirty="0">
                <a:latin typeface="Times New Roman"/>
                <a:cs typeface="Times New Roman"/>
              </a:rPr>
              <a:t>bilinen</a:t>
            </a:r>
            <a:r>
              <a:rPr sz="2400" spc="10" dirty="0">
                <a:latin typeface="Times New Roman"/>
                <a:cs typeface="Times New Roman"/>
              </a:rPr>
              <a:t> </a:t>
            </a:r>
            <a:r>
              <a:rPr sz="2400" spc="-15" dirty="0">
                <a:latin typeface="Times New Roman"/>
                <a:cs typeface="Times New Roman"/>
              </a:rPr>
              <a:t>boyutu</a:t>
            </a:r>
            <a:endParaRPr sz="2400" dirty="0">
              <a:latin typeface="Times New Roman"/>
              <a:cs typeface="Times New Roman"/>
            </a:endParaRPr>
          </a:p>
          <a:p>
            <a:pPr marL="698500" indent="-229235">
              <a:lnSpc>
                <a:spcPts val="2380"/>
              </a:lnSpc>
              <a:buFont typeface="Arial"/>
              <a:buChar char="•"/>
              <a:tabLst>
                <a:tab pos="698500" algn="l"/>
                <a:tab pos="699135" algn="l"/>
                <a:tab pos="1729105" algn="l"/>
                <a:tab pos="2573655" algn="l"/>
                <a:tab pos="3421379" algn="l"/>
                <a:tab pos="4171315" algn="l"/>
                <a:tab pos="4719955" algn="l"/>
                <a:tab pos="5268595" algn="l"/>
                <a:tab pos="6393815" algn="l"/>
                <a:tab pos="7622540" algn="l"/>
                <a:tab pos="8454390" algn="l"/>
                <a:tab pos="9579610" algn="l"/>
                <a:tab pos="10265410" algn="l"/>
              </a:tabLst>
            </a:pPr>
            <a:r>
              <a:rPr sz="2200" spc="-5" dirty="0">
                <a:latin typeface="Times New Roman"/>
                <a:cs typeface="Times New Roman"/>
              </a:rPr>
              <a:t>G</a:t>
            </a:r>
            <a:r>
              <a:rPr sz="2200" dirty="0">
                <a:latin typeface="Times New Roman"/>
                <a:cs typeface="Times New Roman"/>
              </a:rPr>
              <a:t>ene</a:t>
            </a:r>
            <a:r>
              <a:rPr sz="2200" spc="-15" dirty="0">
                <a:latin typeface="Times New Roman"/>
                <a:cs typeface="Times New Roman"/>
              </a:rPr>
              <a:t>t</a:t>
            </a:r>
            <a:r>
              <a:rPr sz="2200" spc="5" dirty="0">
                <a:latin typeface="Times New Roman"/>
                <a:cs typeface="Times New Roman"/>
              </a:rPr>
              <a:t>ik</a:t>
            </a:r>
            <a:r>
              <a:rPr sz="2200" dirty="0">
                <a:latin typeface="Times New Roman"/>
                <a:cs typeface="Times New Roman"/>
              </a:rPr>
              <a:t>	</a:t>
            </a:r>
            <a:r>
              <a:rPr sz="2200" spc="5" dirty="0">
                <a:latin typeface="Times New Roman"/>
                <a:cs typeface="Times New Roman"/>
              </a:rPr>
              <a:t>ol</a:t>
            </a:r>
            <a:r>
              <a:rPr sz="2200" dirty="0">
                <a:latin typeface="Times New Roman"/>
                <a:cs typeface="Times New Roman"/>
              </a:rPr>
              <a:t>a</a:t>
            </a:r>
            <a:r>
              <a:rPr sz="2200" spc="-15" dirty="0">
                <a:latin typeface="Times New Roman"/>
                <a:cs typeface="Times New Roman"/>
              </a:rPr>
              <a:t>r</a:t>
            </a:r>
            <a:r>
              <a:rPr sz="2200" dirty="0">
                <a:latin typeface="Times New Roman"/>
                <a:cs typeface="Times New Roman"/>
              </a:rPr>
              <a:t>ak	or</a:t>
            </a:r>
            <a:r>
              <a:rPr sz="2200" spc="5" dirty="0">
                <a:latin typeface="Times New Roman"/>
                <a:cs typeface="Times New Roman"/>
              </a:rPr>
              <a:t>t</a:t>
            </a:r>
            <a:r>
              <a:rPr sz="2200" dirty="0">
                <a:latin typeface="Times New Roman"/>
                <a:cs typeface="Times New Roman"/>
              </a:rPr>
              <a:t>a</a:t>
            </a:r>
            <a:r>
              <a:rPr sz="2200" spc="-20" dirty="0">
                <a:latin typeface="Times New Roman"/>
                <a:cs typeface="Times New Roman"/>
              </a:rPr>
              <a:t>y</a:t>
            </a:r>
            <a:r>
              <a:rPr sz="2200" dirty="0">
                <a:latin typeface="Times New Roman"/>
                <a:cs typeface="Times New Roman"/>
              </a:rPr>
              <a:t>a	</a:t>
            </a:r>
            <a:r>
              <a:rPr sz="2200" spc="-25" dirty="0">
                <a:latin typeface="Times New Roman"/>
                <a:cs typeface="Times New Roman"/>
              </a:rPr>
              <a:t>ç</a:t>
            </a:r>
            <a:r>
              <a:rPr sz="2200" spc="5" dirty="0">
                <a:latin typeface="Times New Roman"/>
                <a:cs typeface="Times New Roman"/>
              </a:rPr>
              <a:t>ı</a:t>
            </a:r>
            <a:r>
              <a:rPr sz="2200" spc="-20" dirty="0">
                <a:latin typeface="Times New Roman"/>
                <a:cs typeface="Times New Roman"/>
              </a:rPr>
              <a:t>k</a:t>
            </a:r>
            <a:r>
              <a:rPr sz="2200" dirty="0">
                <a:latin typeface="Times New Roman"/>
                <a:cs typeface="Times New Roman"/>
              </a:rPr>
              <a:t>an	</a:t>
            </a:r>
            <a:r>
              <a:rPr sz="2200" spc="5" dirty="0">
                <a:latin typeface="Times New Roman"/>
                <a:cs typeface="Times New Roman"/>
              </a:rPr>
              <a:t>pek</a:t>
            </a:r>
            <a:r>
              <a:rPr sz="2200" dirty="0">
                <a:latin typeface="Times New Roman"/>
                <a:cs typeface="Times New Roman"/>
              </a:rPr>
              <a:t>	</a:t>
            </a:r>
            <a:r>
              <a:rPr sz="2200" spc="5" dirty="0">
                <a:latin typeface="Times New Roman"/>
                <a:cs typeface="Times New Roman"/>
              </a:rPr>
              <a:t>çok</a:t>
            </a:r>
            <a:r>
              <a:rPr sz="2200" dirty="0">
                <a:latin typeface="Times New Roman"/>
                <a:cs typeface="Times New Roman"/>
              </a:rPr>
              <a:t>	</a:t>
            </a:r>
            <a:r>
              <a:rPr sz="2200" spc="5" dirty="0">
                <a:latin typeface="Times New Roman"/>
                <a:cs typeface="Times New Roman"/>
              </a:rPr>
              <a:t>ö</a:t>
            </a:r>
            <a:r>
              <a:rPr sz="2200" spc="-25" dirty="0">
                <a:latin typeface="Times New Roman"/>
                <a:cs typeface="Times New Roman"/>
              </a:rPr>
              <a:t>z</a:t>
            </a:r>
            <a:r>
              <a:rPr sz="2200" dirty="0">
                <a:latin typeface="Times New Roman"/>
                <a:cs typeface="Times New Roman"/>
              </a:rPr>
              <a:t>e</a:t>
            </a:r>
            <a:r>
              <a:rPr sz="2200" spc="5" dirty="0">
                <a:latin typeface="Times New Roman"/>
                <a:cs typeface="Times New Roman"/>
              </a:rPr>
              <a:t>l</a:t>
            </a:r>
            <a:r>
              <a:rPr sz="2200" spc="-20" dirty="0">
                <a:latin typeface="Times New Roman"/>
                <a:cs typeface="Times New Roman"/>
              </a:rPr>
              <a:t>l</a:t>
            </a:r>
            <a:r>
              <a:rPr sz="2200" spc="5" dirty="0">
                <a:latin typeface="Times New Roman"/>
                <a:cs typeface="Times New Roman"/>
              </a:rPr>
              <a:t>i</a:t>
            </a:r>
            <a:r>
              <a:rPr sz="2200" spc="-20" dirty="0">
                <a:latin typeface="Times New Roman"/>
                <a:cs typeface="Times New Roman"/>
              </a:rPr>
              <a:t>ğ</a:t>
            </a:r>
            <a:r>
              <a:rPr sz="2200" spc="5" dirty="0">
                <a:latin typeface="Times New Roman"/>
                <a:cs typeface="Times New Roman"/>
              </a:rPr>
              <a:t>in</a:t>
            </a:r>
            <a:r>
              <a:rPr sz="2200" dirty="0">
                <a:latin typeface="Times New Roman"/>
                <a:cs typeface="Times New Roman"/>
              </a:rPr>
              <a:t>	</a:t>
            </a:r>
            <a:r>
              <a:rPr sz="2200" spc="-10" dirty="0">
                <a:latin typeface="Times New Roman"/>
                <a:cs typeface="Times New Roman"/>
              </a:rPr>
              <a:t>DN</a:t>
            </a:r>
            <a:r>
              <a:rPr sz="2200" spc="-250" dirty="0">
                <a:latin typeface="Times New Roman"/>
                <a:cs typeface="Times New Roman"/>
              </a:rPr>
              <a:t>A</a:t>
            </a:r>
            <a:r>
              <a:rPr sz="2200" spc="5" dirty="0">
                <a:latin typeface="Times New Roman"/>
                <a:cs typeface="Times New Roman"/>
              </a:rPr>
              <a:t>’</a:t>
            </a:r>
            <a:r>
              <a:rPr sz="2200" spc="-35" dirty="0">
                <a:latin typeface="Times New Roman"/>
                <a:cs typeface="Times New Roman"/>
              </a:rPr>
              <a:t>m</a:t>
            </a:r>
            <a:r>
              <a:rPr sz="2200" spc="5" dirty="0">
                <a:latin typeface="Times New Roman"/>
                <a:cs typeface="Times New Roman"/>
              </a:rPr>
              <a:t>ı</a:t>
            </a:r>
            <a:r>
              <a:rPr sz="2200" dirty="0">
                <a:latin typeface="Times New Roman"/>
                <a:cs typeface="Times New Roman"/>
              </a:rPr>
              <a:t>z	</a:t>
            </a:r>
            <a:r>
              <a:rPr sz="2200" spc="5" dirty="0">
                <a:latin typeface="Times New Roman"/>
                <a:cs typeface="Times New Roman"/>
              </a:rPr>
              <a:t>i</a:t>
            </a:r>
            <a:r>
              <a:rPr sz="2200" dirty="0">
                <a:latin typeface="Times New Roman"/>
                <a:cs typeface="Times New Roman"/>
              </a:rPr>
              <a:t>ç</a:t>
            </a:r>
            <a:r>
              <a:rPr sz="2200" spc="5" dirty="0">
                <a:latin typeface="Times New Roman"/>
                <a:cs typeface="Times New Roman"/>
              </a:rPr>
              <a:t>inde</a:t>
            </a:r>
            <a:r>
              <a:rPr sz="2200" dirty="0">
                <a:latin typeface="Times New Roman"/>
                <a:cs typeface="Times New Roman"/>
              </a:rPr>
              <a:t>	sa</a:t>
            </a:r>
            <a:r>
              <a:rPr sz="2200" spc="-20" dirty="0">
                <a:latin typeface="Times New Roman"/>
                <a:cs typeface="Times New Roman"/>
              </a:rPr>
              <a:t>k</a:t>
            </a:r>
            <a:r>
              <a:rPr sz="2200" spc="5" dirty="0">
                <a:latin typeface="Times New Roman"/>
                <a:cs typeface="Times New Roman"/>
              </a:rPr>
              <a:t>l</a:t>
            </a:r>
            <a:r>
              <a:rPr sz="2200" dirty="0">
                <a:latin typeface="Times New Roman"/>
                <a:cs typeface="Times New Roman"/>
              </a:rPr>
              <a:t>a</a:t>
            </a:r>
            <a:r>
              <a:rPr sz="2200" spc="-20" dirty="0">
                <a:latin typeface="Times New Roman"/>
                <a:cs typeface="Times New Roman"/>
              </a:rPr>
              <a:t>n</a:t>
            </a:r>
            <a:r>
              <a:rPr sz="2200" dirty="0">
                <a:latin typeface="Times New Roman"/>
                <a:cs typeface="Times New Roman"/>
              </a:rPr>
              <a:t>an	</a:t>
            </a:r>
            <a:r>
              <a:rPr sz="2200" spc="5" dirty="0">
                <a:latin typeface="Times New Roman"/>
                <a:cs typeface="Times New Roman"/>
              </a:rPr>
              <a:t>u</a:t>
            </a:r>
            <a:r>
              <a:rPr sz="2200" spc="-50" dirty="0">
                <a:latin typeface="Times New Roman"/>
                <a:cs typeface="Times New Roman"/>
              </a:rPr>
              <a:t>z</a:t>
            </a:r>
            <a:r>
              <a:rPr sz="2200" spc="5" dirty="0">
                <a:latin typeface="Times New Roman"/>
                <a:cs typeface="Times New Roman"/>
              </a:rPr>
              <a:t>un</a:t>
            </a:r>
            <a:r>
              <a:rPr sz="2200" dirty="0">
                <a:latin typeface="Times New Roman"/>
                <a:cs typeface="Times New Roman"/>
              </a:rPr>
              <a:t>	</a:t>
            </a:r>
            <a:r>
              <a:rPr sz="2200" spc="5" dirty="0">
                <a:latin typeface="Times New Roman"/>
                <a:cs typeface="Times New Roman"/>
              </a:rPr>
              <a:t>bi</a:t>
            </a:r>
            <a:r>
              <a:rPr sz="2200" dirty="0">
                <a:latin typeface="Times New Roman"/>
                <a:cs typeface="Times New Roman"/>
              </a:rPr>
              <a:t>r</a:t>
            </a:r>
          </a:p>
          <a:p>
            <a:pPr marL="698500">
              <a:lnSpc>
                <a:spcPts val="2510"/>
              </a:lnSpc>
            </a:pPr>
            <a:r>
              <a:rPr sz="2200" spc="-5" dirty="0">
                <a:latin typeface="Times New Roman"/>
                <a:cs typeface="Times New Roman"/>
              </a:rPr>
              <a:t>geçmişi</a:t>
            </a:r>
            <a:r>
              <a:rPr sz="2200" spc="15" dirty="0">
                <a:latin typeface="Times New Roman"/>
                <a:cs typeface="Times New Roman"/>
              </a:rPr>
              <a:t> </a:t>
            </a:r>
            <a:r>
              <a:rPr sz="2200" dirty="0">
                <a:latin typeface="Times New Roman"/>
                <a:cs typeface="Times New Roman"/>
              </a:rPr>
              <a:t>var…</a:t>
            </a:r>
          </a:p>
          <a:p>
            <a:pPr>
              <a:lnSpc>
                <a:spcPct val="100000"/>
              </a:lnSpc>
              <a:spcBef>
                <a:spcPts val="55"/>
              </a:spcBef>
            </a:pPr>
            <a:endParaRPr sz="1950" dirty="0">
              <a:latin typeface="Times New Roman"/>
              <a:cs typeface="Times New Roman"/>
            </a:endParaRPr>
          </a:p>
          <a:p>
            <a:pPr marL="12700">
              <a:lnSpc>
                <a:spcPts val="2750"/>
              </a:lnSpc>
            </a:pPr>
            <a:r>
              <a:rPr sz="2400" b="1" u="heavy" spc="-15" dirty="0">
                <a:uFill>
                  <a:solidFill>
                    <a:srgbClr val="000000"/>
                  </a:solidFill>
                </a:uFill>
                <a:latin typeface="Times New Roman"/>
                <a:cs typeface="Times New Roman"/>
              </a:rPr>
              <a:t>Çevre</a:t>
            </a:r>
            <a:r>
              <a:rPr sz="2400" b="1" spc="-15" dirty="0">
                <a:latin typeface="Times New Roman"/>
                <a:cs typeface="Times New Roman"/>
              </a:rPr>
              <a:t>: </a:t>
            </a:r>
            <a:r>
              <a:rPr sz="2400" spc="-10" dirty="0">
                <a:latin typeface="Times New Roman"/>
                <a:cs typeface="Times New Roman"/>
              </a:rPr>
              <a:t>Bir organizmanın çevresel deneyimleri </a:t>
            </a:r>
            <a:r>
              <a:rPr sz="2400" dirty="0">
                <a:latin typeface="Times New Roman"/>
                <a:cs typeface="Times New Roman"/>
              </a:rPr>
              <a:t>ile </a:t>
            </a:r>
            <a:r>
              <a:rPr sz="2400" spc="-5" dirty="0">
                <a:latin typeface="Times New Roman"/>
                <a:cs typeface="Times New Roman"/>
              </a:rPr>
              <a:t>edindiği</a:t>
            </a:r>
            <a:r>
              <a:rPr sz="2400" spc="200" dirty="0">
                <a:latin typeface="Times New Roman"/>
                <a:cs typeface="Times New Roman"/>
              </a:rPr>
              <a:t> </a:t>
            </a:r>
            <a:r>
              <a:rPr sz="2400" spc="-5" dirty="0">
                <a:latin typeface="Times New Roman"/>
                <a:cs typeface="Times New Roman"/>
              </a:rPr>
              <a:t>donanımı</a:t>
            </a:r>
            <a:endParaRPr sz="2400" dirty="0">
              <a:latin typeface="Times New Roman"/>
              <a:cs typeface="Times New Roman"/>
            </a:endParaRPr>
          </a:p>
          <a:p>
            <a:pPr marL="698500" indent="-229235">
              <a:lnSpc>
                <a:spcPts val="2380"/>
              </a:lnSpc>
              <a:buFont typeface="Arial"/>
              <a:buChar char="•"/>
              <a:tabLst>
                <a:tab pos="698500" algn="l"/>
                <a:tab pos="699135" algn="l"/>
              </a:tabLst>
            </a:pPr>
            <a:r>
              <a:rPr sz="2200" spc="-5" dirty="0" err="1">
                <a:latin typeface="Times New Roman"/>
                <a:cs typeface="Times New Roman"/>
              </a:rPr>
              <a:t>Sosyal</a:t>
            </a:r>
            <a:r>
              <a:rPr sz="2200" spc="-15" dirty="0">
                <a:latin typeface="Times New Roman"/>
                <a:cs typeface="Times New Roman"/>
              </a:rPr>
              <a:t> </a:t>
            </a:r>
            <a:r>
              <a:rPr sz="2200" dirty="0" err="1" smtClean="0">
                <a:latin typeface="Times New Roman"/>
                <a:cs typeface="Times New Roman"/>
              </a:rPr>
              <a:t>çevre</a:t>
            </a:r>
            <a:endParaRPr sz="2200" dirty="0">
              <a:latin typeface="Times New Roman"/>
              <a:cs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584453"/>
            <a:ext cx="3176270" cy="574040"/>
          </a:xfrm>
          <a:prstGeom prst="rect">
            <a:avLst/>
          </a:prstGeom>
        </p:spPr>
        <p:txBody>
          <a:bodyPr vert="horz" wrap="square" lIns="0" tIns="12700" rIns="0" bIns="0" rtlCol="0">
            <a:spAutoFit/>
          </a:bodyPr>
          <a:lstStyle/>
          <a:p>
            <a:pPr marL="12700">
              <a:lnSpc>
                <a:spcPct val="100000"/>
              </a:lnSpc>
              <a:spcBef>
                <a:spcPts val="100"/>
              </a:spcBef>
            </a:pPr>
            <a:r>
              <a:rPr dirty="0"/>
              <a:t>1</a:t>
            </a:r>
            <a:r>
              <a:rPr dirty="0" smtClean="0"/>
              <a:t>. </a:t>
            </a:r>
            <a:r>
              <a:rPr spc="-5" dirty="0"/>
              <a:t>Sinir</a:t>
            </a:r>
            <a:r>
              <a:rPr spc="-80" dirty="0"/>
              <a:t> </a:t>
            </a:r>
            <a:r>
              <a:rPr dirty="0"/>
              <a:t>sistemi</a:t>
            </a:r>
          </a:p>
        </p:txBody>
      </p:sp>
      <p:sp>
        <p:nvSpPr>
          <p:cNvPr id="3" name="object 3"/>
          <p:cNvSpPr txBox="1"/>
          <p:nvPr/>
        </p:nvSpPr>
        <p:spPr>
          <a:xfrm>
            <a:off x="917244" y="2057400"/>
            <a:ext cx="7007556" cy="3919022"/>
          </a:xfrm>
          <a:prstGeom prst="rect">
            <a:avLst/>
          </a:prstGeom>
        </p:spPr>
        <p:txBody>
          <a:bodyPr vert="horz" wrap="square" lIns="0" tIns="12700" rIns="0" bIns="0" rtlCol="0">
            <a:spAutoFit/>
          </a:bodyPr>
          <a:lstStyle/>
          <a:p>
            <a:pPr marL="342900" indent="-342900" algn="just">
              <a:buFont typeface="Arial" panose="020B0604020202020204" pitchFamily="34" charset="0"/>
              <a:buChar char="•"/>
              <a:defRPr/>
            </a:pPr>
            <a:r>
              <a:rPr lang="tr-TR" sz="2000" spc="-10" dirty="0">
                <a:latin typeface="Times New Roman"/>
                <a:cs typeface="Times New Roman"/>
              </a:rPr>
              <a:t>Bedendeki her türlü olaydan sorumlu olan, onları oluşturan ve denetleyen sistem sinir  sistemidir. </a:t>
            </a:r>
            <a:endParaRPr lang="tr-TR" sz="2000" spc="-10" dirty="0" smtClean="0">
              <a:latin typeface="Times New Roman"/>
              <a:cs typeface="Times New Roman"/>
            </a:endParaRPr>
          </a:p>
          <a:p>
            <a:pPr marL="342900" indent="-342900" algn="just">
              <a:buFont typeface="Arial" panose="020B0604020202020204" pitchFamily="34" charset="0"/>
              <a:buChar char="•"/>
              <a:defRPr/>
            </a:pPr>
            <a:r>
              <a:rPr lang="tr-TR" sz="2000" spc="-10" dirty="0" smtClean="0">
                <a:latin typeface="Times New Roman"/>
                <a:cs typeface="Times New Roman"/>
              </a:rPr>
              <a:t>Sinir </a:t>
            </a:r>
            <a:r>
              <a:rPr lang="tr-TR" sz="2000" spc="-10" dirty="0">
                <a:latin typeface="Times New Roman"/>
                <a:cs typeface="Times New Roman"/>
              </a:rPr>
              <a:t>sistemi,  duyum ve  kas  sistemlerini  birbirine  bağlar.  </a:t>
            </a:r>
            <a:endParaRPr lang="tr-TR" sz="2000" spc="-10" dirty="0" smtClean="0">
              <a:latin typeface="Times New Roman"/>
              <a:cs typeface="Times New Roman"/>
            </a:endParaRPr>
          </a:p>
          <a:p>
            <a:pPr marL="342900" indent="-342900" algn="just">
              <a:buFont typeface="Arial" panose="020B0604020202020204" pitchFamily="34" charset="0"/>
              <a:buChar char="•"/>
              <a:defRPr/>
            </a:pPr>
            <a:r>
              <a:rPr lang="tr-TR" sz="2000" spc="-10" dirty="0" smtClean="0">
                <a:latin typeface="Times New Roman"/>
                <a:cs typeface="Times New Roman"/>
              </a:rPr>
              <a:t>Bedende  </a:t>
            </a:r>
            <a:r>
              <a:rPr lang="tr-TR" sz="2000" spc="-10" dirty="0">
                <a:latin typeface="Times New Roman"/>
                <a:cs typeface="Times New Roman"/>
              </a:rPr>
              <a:t>çeşitli organlar arasında işbirliğini sağlar. </a:t>
            </a:r>
            <a:endParaRPr lang="tr-TR" sz="2000" spc="-10" dirty="0" smtClean="0">
              <a:latin typeface="Times New Roman"/>
              <a:cs typeface="Times New Roman"/>
            </a:endParaRPr>
          </a:p>
          <a:p>
            <a:pPr marL="342900" indent="-342900" algn="just">
              <a:buFont typeface="Arial" panose="020B0604020202020204" pitchFamily="34" charset="0"/>
              <a:buChar char="•"/>
              <a:defRPr/>
            </a:pPr>
            <a:r>
              <a:rPr lang="tr-TR" sz="2000" spc="-10" dirty="0" smtClean="0">
                <a:latin typeface="Times New Roman"/>
                <a:cs typeface="Times New Roman"/>
              </a:rPr>
              <a:t>Organizma </a:t>
            </a:r>
            <a:r>
              <a:rPr lang="tr-TR" sz="2000" spc="-10" dirty="0">
                <a:latin typeface="Times New Roman"/>
                <a:cs typeface="Times New Roman"/>
              </a:rPr>
              <a:t>ve çevresi arasındaki etkileşimi düzenler. </a:t>
            </a:r>
            <a:endParaRPr lang="tr-TR" sz="2000" spc="-10" dirty="0" smtClean="0">
              <a:latin typeface="Times New Roman"/>
              <a:cs typeface="Times New Roman"/>
            </a:endParaRPr>
          </a:p>
          <a:p>
            <a:pPr marL="342900" indent="-342900" algn="just">
              <a:buFont typeface="Arial" panose="020B0604020202020204" pitchFamily="34" charset="0"/>
              <a:buChar char="•"/>
              <a:defRPr/>
            </a:pPr>
            <a:r>
              <a:rPr lang="tr-TR" sz="2000" dirty="0">
                <a:latin typeface="Times New Roman"/>
                <a:cs typeface="Times New Roman"/>
              </a:rPr>
              <a:t>Sinir </a:t>
            </a:r>
            <a:r>
              <a:rPr lang="tr-TR" sz="2000" spc="-5" dirty="0">
                <a:latin typeface="Times New Roman"/>
                <a:cs typeface="Times New Roman"/>
              </a:rPr>
              <a:t>akımları </a:t>
            </a:r>
            <a:r>
              <a:rPr lang="tr-TR" sz="2000" spc="-15" dirty="0">
                <a:latin typeface="Times New Roman"/>
                <a:cs typeface="Times New Roman"/>
              </a:rPr>
              <a:t>yoluyla  </a:t>
            </a:r>
            <a:r>
              <a:rPr lang="tr-TR" sz="2000" spc="-5" dirty="0">
                <a:latin typeface="Times New Roman"/>
                <a:cs typeface="Times New Roman"/>
              </a:rPr>
              <a:t>elektrokimyasal </a:t>
            </a:r>
            <a:r>
              <a:rPr lang="tr-TR" sz="2000" dirty="0">
                <a:latin typeface="Times New Roman"/>
                <a:cs typeface="Times New Roman"/>
              </a:rPr>
              <a:t>mesajlar  </a:t>
            </a:r>
            <a:r>
              <a:rPr lang="tr-TR" sz="2000" dirty="0" smtClean="0">
                <a:latin typeface="Times New Roman"/>
                <a:cs typeface="Times New Roman"/>
              </a:rPr>
              <a:t>iletme</a:t>
            </a:r>
            <a:endParaRPr lang="tr-TR" sz="2000" spc="-10" dirty="0">
              <a:latin typeface="Times New Roman"/>
              <a:cs typeface="Times New Roman"/>
            </a:endParaRPr>
          </a:p>
          <a:p>
            <a:pPr marL="342900" indent="-342900" algn="just">
              <a:buFont typeface="Arial" panose="020B0604020202020204" pitchFamily="34" charset="0"/>
              <a:buChar char="•"/>
              <a:defRPr/>
            </a:pPr>
            <a:r>
              <a:rPr lang="tr-TR" sz="2000" spc="-10" dirty="0" smtClean="0">
                <a:latin typeface="Times New Roman"/>
                <a:cs typeface="Times New Roman"/>
              </a:rPr>
              <a:t>Sinir </a:t>
            </a:r>
            <a:r>
              <a:rPr lang="tr-TR" sz="2000" spc="-10" dirty="0">
                <a:latin typeface="Times New Roman"/>
                <a:cs typeface="Times New Roman"/>
              </a:rPr>
              <a:t>sistemini meydana getiren hücrelere </a:t>
            </a:r>
            <a:r>
              <a:rPr lang="tr-TR" sz="2000" spc="-10" dirty="0">
                <a:solidFill>
                  <a:srgbClr val="FF0000"/>
                </a:solidFill>
                <a:latin typeface="Times New Roman"/>
                <a:cs typeface="Times New Roman"/>
              </a:rPr>
              <a:t>nöron</a:t>
            </a:r>
            <a:r>
              <a:rPr lang="tr-TR" sz="2000" spc="-10" dirty="0">
                <a:latin typeface="Times New Roman"/>
                <a:cs typeface="Times New Roman"/>
              </a:rPr>
              <a:t> denir. Bütün sinir sistemi milyonlarca nörondan meydana gelir. </a:t>
            </a:r>
          </a:p>
          <a:p>
            <a:pPr algn="just">
              <a:defRPr/>
            </a:pPr>
            <a:endParaRPr lang="tr-TR" altLang="tr-TR" sz="2400" dirty="0" smtClean="0"/>
          </a:p>
          <a:p>
            <a:pPr algn="just">
              <a:defRPr/>
            </a:pPr>
            <a:r>
              <a:rPr lang="tr-TR" altLang="tr-TR" sz="2400" dirty="0" smtClean="0"/>
              <a:t>Sinir </a:t>
            </a:r>
            <a:r>
              <a:rPr lang="tr-TR" altLang="tr-TR" sz="2400" dirty="0"/>
              <a:t>sisteminin temel birimi </a:t>
            </a:r>
            <a:r>
              <a:rPr lang="tr-TR" altLang="tr-TR" sz="2400" b="1" dirty="0">
                <a:solidFill>
                  <a:srgbClr val="FF0000"/>
                </a:solidFill>
              </a:rPr>
              <a:t>nöron</a:t>
            </a:r>
            <a:r>
              <a:rPr lang="tr-TR" altLang="tr-TR" sz="2400" dirty="0"/>
              <a:t> hücresidir.</a:t>
            </a:r>
          </a:p>
          <a:p>
            <a:pPr marL="241300" indent="-228600">
              <a:lnSpc>
                <a:spcPct val="100000"/>
              </a:lnSpc>
              <a:spcBef>
                <a:spcPts val="100"/>
              </a:spcBef>
              <a:buFont typeface="Arial"/>
              <a:buChar char="•"/>
              <a:tabLst>
                <a:tab pos="241300" algn="l"/>
              </a:tabLst>
            </a:pPr>
            <a:endParaRPr lang="tr-TR" sz="2000" spc="-30" dirty="0" smtClean="0">
              <a:latin typeface="Times New Roman"/>
              <a:cs typeface="Times New Roman"/>
            </a:endParaRPr>
          </a:p>
          <a:p>
            <a:pPr>
              <a:lnSpc>
                <a:spcPct val="100000"/>
              </a:lnSpc>
              <a:spcBef>
                <a:spcPts val="10"/>
              </a:spcBef>
              <a:buFont typeface="Arial"/>
              <a:buChar char="•"/>
            </a:pPr>
            <a:endParaRPr sz="2400" dirty="0">
              <a:latin typeface="Times New Roman"/>
              <a:cs typeface="Times New Roman"/>
            </a:endParaRPr>
          </a:p>
        </p:txBody>
      </p:sp>
      <p:sp>
        <p:nvSpPr>
          <p:cNvPr id="4" name="object 4"/>
          <p:cNvSpPr/>
          <p:nvPr/>
        </p:nvSpPr>
        <p:spPr>
          <a:xfrm>
            <a:off x="8044091" y="1755652"/>
            <a:ext cx="3404469" cy="476716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0558" y="568528"/>
            <a:ext cx="3773804" cy="574675"/>
          </a:xfrm>
          <a:prstGeom prst="rect">
            <a:avLst/>
          </a:prstGeom>
        </p:spPr>
        <p:txBody>
          <a:bodyPr vert="horz" wrap="square" lIns="0" tIns="12700" rIns="0" bIns="0" rtlCol="0">
            <a:spAutoFit/>
          </a:bodyPr>
          <a:lstStyle/>
          <a:p>
            <a:pPr marL="12700">
              <a:lnSpc>
                <a:spcPct val="100000"/>
              </a:lnSpc>
              <a:spcBef>
                <a:spcPts val="100"/>
              </a:spcBef>
            </a:pPr>
            <a:r>
              <a:rPr spc="-5" dirty="0"/>
              <a:t>Davranışsal</a:t>
            </a:r>
            <a:r>
              <a:rPr spc="-60" dirty="0"/>
              <a:t> </a:t>
            </a:r>
            <a:r>
              <a:rPr dirty="0"/>
              <a:t>genetik</a:t>
            </a:r>
          </a:p>
        </p:txBody>
      </p:sp>
      <p:sp>
        <p:nvSpPr>
          <p:cNvPr id="3" name="object 3"/>
          <p:cNvSpPr txBox="1"/>
          <p:nvPr/>
        </p:nvSpPr>
        <p:spPr>
          <a:xfrm>
            <a:off x="917244" y="1414983"/>
            <a:ext cx="7254240" cy="1123315"/>
          </a:xfrm>
          <a:prstGeom prst="rect">
            <a:avLst/>
          </a:prstGeom>
        </p:spPr>
        <p:txBody>
          <a:bodyPr vert="horz" wrap="square" lIns="0" tIns="12700" rIns="0" bIns="0" rtlCol="0">
            <a:spAutoFit/>
          </a:bodyPr>
          <a:lstStyle/>
          <a:p>
            <a:pPr marL="241300" marR="5080" indent="-228600" algn="just">
              <a:lnSpc>
                <a:spcPct val="100000"/>
              </a:lnSpc>
              <a:spcBef>
                <a:spcPts val="100"/>
              </a:spcBef>
              <a:buFont typeface="Arial"/>
              <a:buChar char="•"/>
              <a:tabLst>
                <a:tab pos="241300" algn="l"/>
              </a:tabLst>
            </a:pPr>
            <a:r>
              <a:rPr sz="2400" spc="-5" dirty="0">
                <a:solidFill>
                  <a:srgbClr val="333333"/>
                </a:solidFill>
                <a:latin typeface="Times New Roman"/>
                <a:cs typeface="Times New Roman"/>
              </a:rPr>
              <a:t>Kalıtım ve çevrenin </a:t>
            </a:r>
            <a:r>
              <a:rPr sz="2400" dirty="0">
                <a:solidFill>
                  <a:srgbClr val="333333"/>
                </a:solidFill>
                <a:latin typeface="Times New Roman"/>
                <a:cs typeface="Times New Roman"/>
              </a:rPr>
              <a:t>insan </a:t>
            </a:r>
            <a:r>
              <a:rPr sz="2400" spc="-5" dirty="0">
                <a:solidFill>
                  <a:srgbClr val="333333"/>
                </a:solidFill>
                <a:latin typeface="Times New Roman"/>
                <a:cs typeface="Times New Roman"/>
              </a:rPr>
              <a:t>özellikleri ve gelişiminde  </a:t>
            </a:r>
            <a:r>
              <a:rPr sz="2400" spc="-10" dirty="0">
                <a:solidFill>
                  <a:srgbClr val="333333"/>
                </a:solidFill>
                <a:latin typeface="Times New Roman"/>
                <a:cs typeface="Times New Roman"/>
              </a:rPr>
              <a:t>görülen </a:t>
            </a:r>
            <a:r>
              <a:rPr sz="2400" spc="-5" dirty="0">
                <a:solidFill>
                  <a:srgbClr val="333333"/>
                </a:solidFill>
                <a:latin typeface="Times New Roman"/>
                <a:cs typeface="Times New Roman"/>
              </a:rPr>
              <a:t>bireysel farklılıklar </a:t>
            </a:r>
            <a:r>
              <a:rPr sz="2400" dirty="0">
                <a:solidFill>
                  <a:srgbClr val="333333"/>
                </a:solidFill>
                <a:latin typeface="Times New Roman"/>
                <a:cs typeface="Times New Roman"/>
              </a:rPr>
              <a:t>üzerindeki </a:t>
            </a:r>
            <a:r>
              <a:rPr sz="2400" spc="-5" dirty="0">
                <a:solidFill>
                  <a:srgbClr val="333333"/>
                </a:solidFill>
                <a:latin typeface="Times New Roman"/>
                <a:cs typeface="Times New Roman"/>
              </a:rPr>
              <a:t>etkisinin  araştırıldığı çalışma</a:t>
            </a:r>
            <a:r>
              <a:rPr sz="2400" spc="5" dirty="0">
                <a:solidFill>
                  <a:srgbClr val="333333"/>
                </a:solidFill>
                <a:latin typeface="Times New Roman"/>
                <a:cs typeface="Times New Roman"/>
              </a:rPr>
              <a:t> </a:t>
            </a:r>
            <a:r>
              <a:rPr sz="2400" spc="-5" dirty="0">
                <a:solidFill>
                  <a:srgbClr val="333333"/>
                </a:solidFill>
                <a:latin typeface="Times New Roman"/>
                <a:cs typeface="Times New Roman"/>
              </a:rPr>
              <a:t>alanı</a:t>
            </a:r>
            <a:endParaRPr sz="2400">
              <a:latin typeface="Times New Roman"/>
              <a:cs typeface="Times New Roman"/>
            </a:endParaRPr>
          </a:p>
        </p:txBody>
      </p:sp>
      <p:sp>
        <p:nvSpPr>
          <p:cNvPr id="4" name="object 4"/>
          <p:cNvSpPr txBox="1"/>
          <p:nvPr/>
        </p:nvSpPr>
        <p:spPr>
          <a:xfrm>
            <a:off x="1374394" y="2939618"/>
            <a:ext cx="2082800" cy="362585"/>
          </a:xfrm>
          <a:prstGeom prst="rect">
            <a:avLst/>
          </a:prstGeom>
        </p:spPr>
        <p:txBody>
          <a:bodyPr vert="horz" wrap="square" lIns="0" tIns="13970" rIns="0" bIns="0" rtlCol="0">
            <a:spAutoFit/>
          </a:bodyPr>
          <a:lstStyle/>
          <a:p>
            <a:pPr marL="12700">
              <a:lnSpc>
                <a:spcPct val="100000"/>
              </a:lnSpc>
              <a:spcBef>
                <a:spcPts val="110"/>
              </a:spcBef>
              <a:tabLst>
                <a:tab pos="686435" algn="l"/>
              </a:tabLst>
            </a:pPr>
            <a:r>
              <a:rPr sz="2200" b="1" i="1" spc="-5" dirty="0">
                <a:solidFill>
                  <a:srgbClr val="4471C4"/>
                </a:solidFill>
                <a:latin typeface="Times New Roman"/>
                <a:cs typeface="Times New Roman"/>
              </a:rPr>
              <a:t>İkiz	çalışmaları:</a:t>
            </a:r>
            <a:endParaRPr sz="2200">
              <a:latin typeface="Times New Roman"/>
              <a:cs typeface="Times New Roman"/>
            </a:endParaRPr>
          </a:p>
        </p:txBody>
      </p:sp>
      <p:sp>
        <p:nvSpPr>
          <p:cNvPr id="5" name="object 5"/>
          <p:cNvSpPr txBox="1"/>
          <p:nvPr/>
        </p:nvSpPr>
        <p:spPr>
          <a:xfrm>
            <a:off x="1374394" y="2939618"/>
            <a:ext cx="3905885" cy="697865"/>
          </a:xfrm>
          <a:prstGeom prst="rect">
            <a:avLst/>
          </a:prstGeom>
        </p:spPr>
        <p:txBody>
          <a:bodyPr vert="horz" wrap="square" lIns="0" tIns="13970" rIns="0" bIns="0" rtlCol="0">
            <a:spAutoFit/>
          </a:bodyPr>
          <a:lstStyle/>
          <a:p>
            <a:pPr marR="5080" algn="r">
              <a:lnSpc>
                <a:spcPct val="100000"/>
              </a:lnSpc>
              <a:spcBef>
                <a:spcPts val="110"/>
              </a:spcBef>
              <a:tabLst>
                <a:tab pos="658495" algn="l"/>
              </a:tabLst>
            </a:pPr>
            <a:r>
              <a:rPr sz="2200" spc="-125" dirty="0">
                <a:solidFill>
                  <a:srgbClr val="333333"/>
                </a:solidFill>
                <a:latin typeface="Times New Roman"/>
                <a:cs typeface="Times New Roman"/>
              </a:rPr>
              <a:t>T</a:t>
            </a:r>
            <a:r>
              <a:rPr sz="2200" dirty="0">
                <a:solidFill>
                  <a:srgbClr val="333333"/>
                </a:solidFill>
                <a:latin typeface="Times New Roman"/>
                <a:cs typeface="Times New Roman"/>
              </a:rPr>
              <a:t>ek	</a:t>
            </a:r>
            <a:r>
              <a:rPr sz="2200" spc="-20" dirty="0">
                <a:solidFill>
                  <a:srgbClr val="333333"/>
                </a:solidFill>
                <a:latin typeface="Times New Roman"/>
                <a:cs typeface="Times New Roman"/>
              </a:rPr>
              <a:t>y</a:t>
            </a:r>
            <a:r>
              <a:rPr sz="2200" spc="5" dirty="0">
                <a:solidFill>
                  <a:srgbClr val="333333"/>
                </a:solidFill>
                <a:latin typeface="Times New Roman"/>
                <a:cs typeface="Times New Roman"/>
              </a:rPr>
              <a:t>u</a:t>
            </a:r>
            <a:r>
              <a:rPr sz="2200" spc="-35" dirty="0">
                <a:solidFill>
                  <a:srgbClr val="333333"/>
                </a:solidFill>
                <a:latin typeface="Times New Roman"/>
                <a:cs typeface="Times New Roman"/>
              </a:rPr>
              <a:t>m</a:t>
            </a:r>
            <a:r>
              <a:rPr sz="2200" dirty="0">
                <a:solidFill>
                  <a:srgbClr val="333333"/>
                </a:solidFill>
                <a:latin typeface="Times New Roman"/>
                <a:cs typeface="Times New Roman"/>
              </a:rPr>
              <a:t>ur</a:t>
            </a:r>
            <a:r>
              <a:rPr sz="2200" spc="5" dirty="0">
                <a:solidFill>
                  <a:srgbClr val="333333"/>
                </a:solidFill>
                <a:latin typeface="Times New Roman"/>
                <a:cs typeface="Times New Roman"/>
              </a:rPr>
              <a:t>t</a:t>
            </a:r>
            <a:r>
              <a:rPr sz="2200" dirty="0">
                <a:solidFill>
                  <a:srgbClr val="333333"/>
                </a:solidFill>
                <a:latin typeface="Times New Roman"/>
                <a:cs typeface="Times New Roman"/>
              </a:rPr>
              <a:t>a</a:t>
            </a:r>
            <a:endParaRPr sz="2200">
              <a:latin typeface="Times New Roman"/>
              <a:cs typeface="Times New Roman"/>
            </a:endParaRPr>
          </a:p>
          <a:p>
            <a:pPr marR="67310" algn="r">
              <a:lnSpc>
                <a:spcPct val="100000"/>
              </a:lnSpc>
              <a:tabLst>
                <a:tab pos="1685925" algn="l"/>
                <a:tab pos="2240280" algn="l"/>
                <a:tab pos="2883535" algn="l"/>
              </a:tabLst>
            </a:pPr>
            <a:r>
              <a:rPr sz="2200" dirty="0">
                <a:solidFill>
                  <a:srgbClr val="333333"/>
                </a:solidFill>
                <a:latin typeface="Times New Roman"/>
                <a:cs typeface="Times New Roman"/>
              </a:rPr>
              <a:t>ben</a:t>
            </a:r>
            <a:r>
              <a:rPr sz="2200" spc="-20" dirty="0">
                <a:solidFill>
                  <a:srgbClr val="333333"/>
                </a:solidFill>
                <a:latin typeface="Times New Roman"/>
                <a:cs typeface="Times New Roman"/>
              </a:rPr>
              <a:t>z</a:t>
            </a:r>
            <a:r>
              <a:rPr sz="2200" dirty="0">
                <a:solidFill>
                  <a:srgbClr val="333333"/>
                </a:solidFill>
                <a:latin typeface="Times New Roman"/>
                <a:cs typeface="Times New Roman"/>
              </a:rPr>
              <a:t>e</a:t>
            </a:r>
            <a:r>
              <a:rPr sz="2200" spc="10" dirty="0">
                <a:solidFill>
                  <a:srgbClr val="333333"/>
                </a:solidFill>
                <a:latin typeface="Times New Roman"/>
                <a:cs typeface="Times New Roman"/>
              </a:rPr>
              <a:t>r</a:t>
            </a:r>
            <a:r>
              <a:rPr sz="2200" spc="-15" dirty="0">
                <a:solidFill>
                  <a:srgbClr val="333333"/>
                </a:solidFill>
                <a:latin typeface="Times New Roman"/>
                <a:cs typeface="Times New Roman"/>
              </a:rPr>
              <a:t>l</a:t>
            </a:r>
            <a:r>
              <a:rPr sz="2200" spc="5" dirty="0">
                <a:solidFill>
                  <a:srgbClr val="333333"/>
                </a:solidFill>
                <a:latin typeface="Times New Roman"/>
                <a:cs typeface="Times New Roman"/>
              </a:rPr>
              <a:t>i</a:t>
            </a:r>
            <a:r>
              <a:rPr sz="2200" spc="-25" dirty="0">
                <a:solidFill>
                  <a:srgbClr val="333333"/>
                </a:solidFill>
                <a:latin typeface="Times New Roman"/>
                <a:cs typeface="Times New Roman"/>
              </a:rPr>
              <a:t>k</a:t>
            </a:r>
            <a:r>
              <a:rPr sz="2200" spc="5" dirty="0">
                <a:solidFill>
                  <a:srgbClr val="333333"/>
                </a:solidFill>
                <a:latin typeface="Times New Roman"/>
                <a:cs typeface="Times New Roman"/>
              </a:rPr>
              <a:t>l</a:t>
            </a:r>
            <a:r>
              <a:rPr sz="2200" dirty="0">
                <a:solidFill>
                  <a:srgbClr val="333333"/>
                </a:solidFill>
                <a:latin typeface="Times New Roman"/>
                <a:cs typeface="Times New Roman"/>
              </a:rPr>
              <a:t>e</a:t>
            </a:r>
            <a:r>
              <a:rPr sz="2200" spc="10" dirty="0">
                <a:solidFill>
                  <a:srgbClr val="333333"/>
                </a:solidFill>
                <a:latin typeface="Times New Roman"/>
                <a:cs typeface="Times New Roman"/>
              </a:rPr>
              <a:t>r</a:t>
            </a:r>
            <a:r>
              <a:rPr sz="2200" dirty="0">
                <a:solidFill>
                  <a:srgbClr val="333333"/>
                </a:solidFill>
                <a:latin typeface="Times New Roman"/>
                <a:cs typeface="Times New Roman"/>
              </a:rPr>
              <a:t>i	</a:t>
            </a:r>
            <a:r>
              <a:rPr sz="2200" spc="10" dirty="0">
                <a:solidFill>
                  <a:srgbClr val="333333"/>
                </a:solidFill>
                <a:latin typeface="Times New Roman"/>
                <a:cs typeface="Times New Roman"/>
              </a:rPr>
              <a:t>il</a:t>
            </a:r>
            <a:r>
              <a:rPr sz="2200" dirty="0">
                <a:solidFill>
                  <a:srgbClr val="333333"/>
                </a:solidFill>
                <a:latin typeface="Times New Roman"/>
                <a:cs typeface="Times New Roman"/>
              </a:rPr>
              <a:t>e	</a:t>
            </a:r>
            <a:r>
              <a:rPr sz="2200" spc="-20" dirty="0">
                <a:solidFill>
                  <a:srgbClr val="333333"/>
                </a:solidFill>
                <a:latin typeface="Times New Roman"/>
                <a:cs typeface="Times New Roman"/>
              </a:rPr>
              <a:t>ç</a:t>
            </a:r>
            <a:r>
              <a:rPr sz="2200" spc="5" dirty="0">
                <a:solidFill>
                  <a:srgbClr val="333333"/>
                </a:solidFill>
                <a:latin typeface="Times New Roman"/>
                <a:cs typeface="Times New Roman"/>
              </a:rPr>
              <a:t>i</a:t>
            </a:r>
            <a:r>
              <a:rPr sz="2200" spc="-20" dirty="0">
                <a:solidFill>
                  <a:srgbClr val="333333"/>
                </a:solidFill>
                <a:latin typeface="Times New Roman"/>
                <a:cs typeface="Times New Roman"/>
              </a:rPr>
              <a:t>f</a:t>
            </a:r>
            <a:r>
              <a:rPr sz="2200" dirty="0">
                <a:solidFill>
                  <a:srgbClr val="333333"/>
                </a:solidFill>
                <a:latin typeface="Times New Roman"/>
                <a:cs typeface="Times New Roman"/>
              </a:rPr>
              <a:t>t	yu</a:t>
            </a:r>
            <a:r>
              <a:rPr sz="2200" spc="-30" dirty="0">
                <a:solidFill>
                  <a:srgbClr val="333333"/>
                </a:solidFill>
                <a:latin typeface="Times New Roman"/>
                <a:cs typeface="Times New Roman"/>
              </a:rPr>
              <a:t>m</a:t>
            </a:r>
            <a:r>
              <a:rPr sz="2200" dirty="0">
                <a:solidFill>
                  <a:srgbClr val="333333"/>
                </a:solidFill>
                <a:latin typeface="Times New Roman"/>
                <a:cs typeface="Times New Roman"/>
              </a:rPr>
              <a:t>u</a:t>
            </a:r>
            <a:r>
              <a:rPr sz="2200" spc="10" dirty="0">
                <a:solidFill>
                  <a:srgbClr val="333333"/>
                </a:solidFill>
                <a:latin typeface="Times New Roman"/>
                <a:cs typeface="Times New Roman"/>
              </a:rPr>
              <a:t>rt</a:t>
            </a:r>
            <a:r>
              <a:rPr sz="2200" dirty="0">
                <a:solidFill>
                  <a:srgbClr val="333333"/>
                </a:solidFill>
                <a:latin typeface="Times New Roman"/>
                <a:cs typeface="Times New Roman"/>
              </a:rPr>
              <a:t>a</a:t>
            </a:r>
            <a:endParaRPr sz="2200">
              <a:latin typeface="Times New Roman"/>
              <a:cs typeface="Times New Roman"/>
            </a:endParaRPr>
          </a:p>
        </p:txBody>
      </p:sp>
      <p:sp>
        <p:nvSpPr>
          <p:cNvPr id="6" name="object 6"/>
          <p:cNvSpPr txBox="1"/>
          <p:nvPr/>
        </p:nvSpPr>
        <p:spPr>
          <a:xfrm>
            <a:off x="5462778" y="2939618"/>
            <a:ext cx="1212850" cy="697865"/>
          </a:xfrm>
          <a:prstGeom prst="rect">
            <a:avLst/>
          </a:prstGeom>
        </p:spPr>
        <p:txBody>
          <a:bodyPr vert="horz" wrap="square" lIns="0" tIns="13970" rIns="0" bIns="0" rtlCol="0">
            <a:spAutoFit/>
          </a:bodyPr>
          <a:lstStyle/>
          <a:p>
            <a:pPr marL="45720">
              <a:lnSpc>
                <a:spcPct val="100000"/>
              </a:lnSpc>
              <a:spcBef>
                <a:spcPts val="110"/>
              </a:spcBef>
            </a:pPr>
            <a:r>
              <a:rPr sz="2200" dirty="0">
                <a:solidFill>
                  <a:srgbClr val="333333"/>
                </a:solidFill>
                <a:latin typeface="Times New Roman"/>
                <a:cs typeface="Times New Roman"/>
              </a:rPr>
              <a:t>ikizlerinin</a:t>
            </a:r>
            <a:endParaRPr sz="2200">
              <a:latin typeface="Times New Roman"/>
              <a:cs typeface="Times New Roman"/>
            </a:endParaRPr>
          </a:p>
          <a:p>
            <a:pPr marL="12700">
              <a:lnSpc>
                <a:spcPct val="100000"/>
              </a:lnSpc>
            </a:pPr>
            <a:r>
              <a:rPr sz="2200" dirty="0">
                <a:solidFill>
                  <a:srgbClr val="333333"/>
                </a:solidFill>
                <a:latin typeface="Times New Roman"/>
                <a:cs typeface="Times New Roman"/>
              </a:rPr>
              <a:t>ikizlerinin</a:t>
            </a:r>
            <a:endParaRPr sz="2200">
              <a:latin typeface="Times New Roman"/>
              <a:cs typeface="Times New Roman"/>
            </a:endParaRPr>
          </a:p>
        </p:txBody>
      </p:sp>
      <p:sp>
        <p:nvSpPr>
          <p:cNvPr id="7" name="object 7"/>
          <p:cNvSpPr txBox="1"/>
          <p:nvPr/>
        </p:nvSpPr>
        <p:spPr>
          <a:xfrm>
            <a:off x="6886702" y="2939618"/>
            <a:ext cx="1279525" cy="697865"/>
          </a:xfrm>
          <a:prstGeom prst="rect">
            <a:avLst/>
          </a:prstGeom>
        </p:spPr>
        <p:txBody>
          <a:bodyPr vert="horz" wrap="square" lIns="0" tIns="13970" rIns="0" bIns="0" rtlCol="0">
            <a:spAutoFit/>
          </a:bodyPr>
          <a:lstStyle/>
          <a:p>
            <a:pPr marL="12700">
              <a:lnSpc>
                <a:spcPct val="100000"/>
              </a:lnSpc>
              <a:spcBef>
                <a:spcPts val="110"/>
              </a:spcBef>
            </a:pPr>
            <a:r>
              <a:rPr sz="2200" dirty="0">
                <a:solidFill>
                  <a:srgbClr val="333333"/>
                </a:solidFill>
                <a:latin typeface="Times New Roman"/>
                <a:cs typeface="Times New Roman"/>
              </a:rPr>
              <a:t>da</a:t>
            </a:r>
            <a:r>
              <a:rPr sz="2200" spc="-20" dirty="0">
                <a:solidFill>
                  <a:srgbClr val="333333"/>
                </a:solidFill>
                <a:latin typeface="Times New Roman"/>
                <a:cs typeface="Times New Roman"/>
              </a:rPr>
              <a:t>v</a:t>
            </a:r>
            <a:r>
              <a:rPr sz="2200" spc="5" dirty="0">
                <a:solidFill>
                  <a:srgbClr val="333333"/>
                </a:solidFill>
                <a:latin typeface="Times New Roman"/>
                <a:cs typeface="Times New Roman"/>
              </a:rPr>
              <a:t>r</a:t>
            </a:r>
            <a:r>
              <a:rPr sz="2200" spc="-25" dirty="0">
                <a:solidFill>
                  <a:srgbClr val="333333"/>
                </a:solidFill>
                <a:latin typeface="Times New Roman"/>
                <a:cs typeface="Times New Roman"/>
              </a:rPr>
              <a:t>a</a:t>
            </a:r>
            <a:r>
              <a:rPr sz="2200" spc="5" dirty="0">
                <a:solidFill>
                  <a:srgbClr val="333333"/>
                </a:solidFill>
                <a:latin typeface="Times New Roman"/>
                <a:cs typeface="Times New Roman"/>
              </a:rPr>
              <a:t>nı</a:t>
            </a:r>
            <a:r>
              <a:rPr sz="2200" spc="-25" dirty="0">
                <a:solidFill>
                  <a:srgbClr val="333333"/>
                </a:solidFill>
                <a:latin typeface="Times New Roman"/>
                <a:cs typeface="Times New Roman"/>
              </a:rPr>
              <a:t>ş</a:t>
            </a:r>
            <a:r>
              <a:rPr sz="2200" spc="-5" dirty="0">
                <a:solidFill>
                  <a:srgbClr val="333333"/>
                </a:solidFill>
                <a:latin typeface="Times New Roman"/>
                <a:cs typeface="Times New Roman"/>
              </a:rPr>
              <a:t>s</a:t>
            </a:r>
            <a:r>
              <a:rPr sz="2200" spc="-20" dirty="0">
                <a:solidFill>
                  <a:srgbClr val="333333"/>
                </a:solidFill>
                <a:latin typeface="Times New Roman"/>
                <a:cs typeface="Times New Roman"/>
              </a:rPr>
              <a:t>a</a:t>
            </a:r>
            <a:r>
              <a:rPr sz="2200" dirty="0">
                <a:solidFill>
                  <a:srgbClr val="333333"/>
                </a:solidFill>
                <a:latin typeface="Times New Roman"/>
                <a:cs typeface="Times New Roman"/>
              </a:rPr>
              <a:t>l</a:t>
            </a:r>
            <a:endParaRPr sz="2200">
              <a:latin typeface="Times New Roman"/>
              <a:cs typeface="Times New Roman"/>
            </a:endParaRPr>
          </a:p>
          <a:p>
            <a:pPr marL="12700">
              <a:lnSpc>
                <a:spcPct val="100000"/>
              </a:lnSpc>
            </a:pPr>
            <a:r>
              <a:rPr sz="2200" dirty="0">
                <a:solidFill>
                  <a:srgbClr val="333333"/>
                </a:solidFill>
                <a:latin typeface="Times New Roman"/>
                <a:cs typeface="Times New Roman"/>
              </a:rPr>
              <a:t>da</a:t>
            </a:r>
            <a:r>
              <a:rPr sz="2200" spc="-20" dirty="0">
                <a:solidFill>
                  <a:srgbClr val="333333"/>
                </a:solidFill>
                <a:latin typeface="Times New Roman"/>
                <a:cs typeface="Times New Roman"/>
              </a:rPr>
              <a:t>v</a:t>
            </a:r>
            <a:r>
              <a:rPr sz="2200" spc="5" dirty="0">
                <a:solidFill>
                  <a:srgbClr val="333333"/>
                </a:solidFill>
                <a:latin typeface="Times New Roman"/>
                <a:cs typeface="Times New Roman"/>
              </a:rPr>
              <a:t>r</a:t>
            </a:r>
            <a:r>
              <a:rPr sz="2200" spc="-20" dirty="0">
                <a:solidFill>
                  <a:srgbClr val="333333"/>
                </a:solidFill>
                <a:latin typeface="Times New Roman"/>
                <a:cs typeface="Times New Roman"/>
              </a:rPr>
              <a:t>a</a:t>
            </a:r>
            <a:r>
              <a:rPr sz="2200" dirty="0">
                <a:solidFill>
                  <a:srgbClr val="333333"/>
                </a:solidFill>
                <a:latin typeface="Times New Roman"/>
                <a:cs typeface="Times New Roman"/>
              </a:rPr>
              <a:t>n</a:t>
            </a:r>
            <a:r>
              <a:rPr sz="2200" spc="5" dirty="0">
                <a:solidFill>
                  <a:srgbClr val="333333"/>
                </a:solidFill>
                <a:latin typeface="Times New Roman"/>
                <a:cs typeface="Times New Roman"/>
              </a:rPr>
              <a:t>ı</a:t>
            </a:r>
            <a:r>
              <a:rPr sz="2200" spc="-25" dirty="0">
                <a:solidFill>
                  <a:srgbClr val="333333"/>
                </a:solidFill>
                <a:latin typeface="Times New Roman"/>
                <a:cs typeface="Times New Roman"/>
              </a:rPr>
              <a:t>ş</a:t>
            </a:r>
            <a:r>
              <a:rPr sz="2200" spc="-5" dirty="0">
                <a:solidFill>
                  <a:srgbClr val="333333"/>
                </a:solidFill>
                <a:latin typeface="Times New Roman"/>
                <a:cs typeface="Times New Roman"/>
              </a:rPr>
              <a:t>s</a:t>
            </a:r>
            <a:r>
              <a:rPr sz="2200" spc="-20" dirty="0">
                <a:solidFill>
                  <a:srgbClr val="333333"/>
                </a:solidFill>
                <a:latin typeface="Times New Roman"/>
                <a:cs typeface="Times New Roman"/>
              </a:rPr>
              <a:t>a</a:t>
            </a:r>
            <a:r>
              <a:rPr sz="2200" dirty="0">
                <a:solidFill>
                  <a:srgbClr val="333333"/>
                </a:solidFill>
                <a:latin typeface="Times New Roman"/>
                <a:cs typeface="Times New Roman"/>
              </a:rPr>
              <a:t>l</a:t>
            </a:r>
            <a:endParaRPr sz="2200">
              <a:latin typeface="Times New Roman"/>
              <a:cs typeface="Times New Roman"/>
            </a:endParaRPr>
          </a:p>
        </p:txBody>
      </p:sp>
      <p:sp>
        <p:nvSpPr>
          <p:cNvPr id="8" name="object 8"/>
          <p:cNvSpPr txBox="1"/>
          <p:nvPr/>
        </p:nvSpPr>
        <p:spPr>
          <a:xfrm>
            <a:off x="1374394" y="3610432"/>
            <a:ext cx="6791959" cy="1704339"/>
          </a:xfrm>
          <a:prstGeom prst="rect">
            <a:avLst/>
          </a:prstGeom>
        </p:spPr>
        <p:txBody>
          <a:bodyPr vert="horz" wrap="square" lIns="0" tIns="13970" rIns="0" bIns="0" rtlCol="0">
            <a:spAutoFit/>
          </a:bodyPr>
          <a:lstStyle/>
          <a:p>
            <a:pPr marL="12700" algn="just">
              <a:lnSpc>
                <a:spcPct val="100000"/>
              </a:lnSpc>
              <a:spcBef>
                <a:spcPts val="110"/>
              </a:spcBef>
            </a:pPr>
            <a:r>
              <a:rPr sz="2200" dirty="0">
                <a:solidFill>
                  <a:srgbClr val="333333"/>
                </a:solidFill>
                <a:latin typeface="Times New Roman"/>
                <a:cs typeface="Times New Roman"/>
              </a:rPr>
              <a:t>benzerliklerinin</a:t>
            </a:r>
            <a:r>
              <a:rPr sz="2200" spc="-50" dirty="0">
                <a:solidFill>
                  <a:srgbClr val="333333"/>
                </a:solidFill>
                <a:latin typeface="Times New Roman"/>
                <a:cs typeface="Times New Roman"/>
              </a:rPr>
              <a:t> </a:t>
            </a:r>
            <a:r>
              <a:rPr sz="2200" spc="-5" dirty="0">
                <a:solidFill>
                  <a:srgbClr val="333333"/>
                </a:solidFill>
                <a:latin typeface="Times New Roman"/>
                <a:cs typeface="Times New Roman"/>
              </a:rPr>
              <a:t>karşılaştırılması</a:t>
            </a:r>
            <a:endParaRPr sz="2200">
              <a:latin typeface="Times New Roman"/>
              <a:cs typeface="Times New Roman"/>
            </a:endParaRPr>
          </a:p>
          <a:p>
            <a:pPr>
              <a:lnSpc>
                <a:spcPct val="100000"/>
              </a:lnSpc>
              <a:spcBef>
                <a:spcPts val="55"/>
              </a:spcBef>
            </a:pPr>
            <a:endParaRPr sz="2250">
              <a:latin typeface="Times New Roman"/>
              <a:cs typeface="Times New Roman"/>
            </a:endParaRPr>
          </a:p>
          <a:p>
            <a:pPr marL="12700" marR="5080" algn="just">
              <a:lnSpc>
                <a:spcPct val="100000"/>
              </a:lnSpc>
            </a:pPr>
            <a:r>
              <a:rPr sz="2200" b="1" i="1" spc="-5" dirty="0">
                <a:solidFill>
                  <a:srgbClr val="4471C4"/>
                </a:solidFill>
                <a:latin typeface="Times New Roman"/>
                <a:cs typeface="Times New Roman"/>
              </a:rPr>
              <a:t>Evlat </a:t>
            </a:r>
            <a:r>
              <a:rPr sz="2200" b="1" i="1" dirty="0">
                <a:solidFill>
                  <a:srgbClr val="4471C4"/>
                </a:solidFill>
                <a:latin typeface="Times New Roman"/>
                <a:cs typeface="Times New Roman"/>
              </a:rPr>
              <a:t>edinme </a:t>
            </a:r>
            <a:r>
              <a:rPr sz="2200" b="1" i="1" spc="-5" dirty="0">
                <a:solidFill>
                  <a:srgbClr val="4471C4"/>
                </a:solidFill>
                <a:latin typeface="Times New Roman"/>
                <a:cs typeface="Times New Roman"/>
              </a:rPr>
              <a:t>çalışmaları: </a:t>
            </a:r>
            <a:r>
              <a:rPr sz="2200" spc="-5" dirty="0">
                <a:solidFill>
                  <a:srgbClr val="333333"/>
                </a:solidFill>
                <a:latin typeface="Times New Roman"/>
                <a:cs typeface="Times New Roman"/>
              </a:rPr>
              <a:t>Evlat edinilmiş çocukların </a:t>
            </a:r>
            <a:r>
              <a:rPr sz="2200" dirty="0">
                <a:solidFill>
                  <a:srgbClr val="333333"/>
                </a:solidFill>
                <a:latin typeface="Times New Roman"/>
                <a:cs typeface="Times New Roman"/>
              </a:rPr>
              <a:t>onları  </a:t>
            </a:r>
            <a:r>
              <a:rPr sz="2200" spc="-5" dirty="0">
                <a:solidFill>
                  <a:srgbClr val="333333"/>
                </a:solidFill>
                <a:latin typeface="Times New Roman"/>
                <a:cs typeface="Times New Roman"/>
              </a:rPr>
              <a:t>yetiştiren ebeveynlere benzerlikleri </a:t>
            </a:r>
            <a:r>
              <a:rPr sz="2200" spc="5" dirty="0">
                <a:solidFill>
                  <a:srgbClr val="333333"/>
                </a:solidFill>
                <a:latin typeface="Times New Roman"/>
                <a:cs typeface="Times New Roman"/>
              </a:rPr>
              <a:t>ile </a:t>
            </a:r>
            <a:r>
              <a:rPr sz="2200" spc="-5" dirty="0">
                <a:solidFill>
                  <a:srgbClr val="333333"/>
                </a:solidFill>
                <a:latin typeface="Times New Roman"/>
                <a:cs typeface="Times New Roman"/>
              </a:rPr>
              <a:t>biyolojik </a:t>
            </a:r>
            <a:r>
              <a:rPr sz="2200" dirty="0">
                <a:solidFill>
                  <a:srgbClr val="333333"/>
                </a:solidFill>
                <a:latin typeface="Times New Roman"/>
                <a:cs typeface="Times New Roman"/>
              </a:rPr>
              <a:t>ebeveynleri  </a:t>
            </a:r>
            <a:r>
              <a:rPr sz="2200" spc="5" dirty="0">
                <a:solidFill>
                  <a:srgbClr val="333333"/>
                </a:solidFill>
                <a:latin typeface="Times New Roman"/>
                <a:cs typeface="Times New Roman"/>
              </a:rPr>
              <a:t>ile olan </a:t>
            </a:r>
            <a:r>
              <a:rPr sz="2200" dirty="0">
                <a:solidFill>
                  <a:srgbClr val="333333"/>
                </a:solidFill>
                <a:latin typeface="Times New Roman"/>
                <a:cs typeface="Times New Roman"/>
              </a:rPr>
              <a:t>benzerliklerinin</a:t>
            </a:r>
            <a:r>
              <a:rPr sz="2200" spc="-130" dirty="0">
                <a:solidFill>
                  <a:srgbClr val="333333"/>
                </a:solidFill>
                <a:latin typeface="Times New Roman"/>
                <a:cs typeface="Times New Roman"/>
              </a:rPr>
              <a:t> </a:t>
            </a:r>
            <a:r>
              <a:rPr sz="2200" spc="-5" dirty="0">
                <a:solidFill>
                  <a:srgbClr val="333333"/>
                </a:solidFill>
                <a:latin typeface="Times New Roman"/>
                <a:cs typeface="Times New Roman"/>
              </a:rPr>
              <a:t>karşılaştırılması</a:t>
            </a:r>
            <a:endParaRPr sz="2200">
              <a:latin typeface="Times New Roman"/>
              <a:cs typeface="Times New Roman"/>
            </a:endParaRPr>
          </a:p>
        </p:txBody>
      </p:sp>
      <p:sp>
        <p:nvSpPr>
          <p:cNvPr id="9" name="object 9"/>
          <p:cNvSpPr/>
          <p:nvPr/>
        </p:nvSpPr>
        <p:spPr>
          <a:xfrm>
            <a:off x="8638031" y="1533144"/>
            <a:ext cx="2319528" cy="310286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8370" y="725881"/>
            <a:ext cx="7793990" cy="574675"/>
          </a:xfrm>
          <a:prstGeom prst="rect">
            <a:avLst/>
          </a:prstGeom>
        </p:spPr>
        <p:txBody>
          <a:bodyPr vert="horz" wrap="square" lIns="0" tIns="12700" rIns="0" bIns="0" rtlCol="0">
            <a:spAutoFit/>
          </a:bodyPr>
          <a:lstStyle/>
          <a:p>
            <a:pPr marL="12700">
              <a:lnSpc>
                <a:spcPct val="100000"/>
              </a:lnSpc>
              <a:spcBef>
                <a:spcPts val="100"/>
              </a:spcBef>
            </a:pPr>
            <a:r>
              <a:rPr spc="-5" dirty="0"/>
              <a:t>Davranışsal </a:t>
            </a:r>
            <a:r>
              <a:rPr dirty="0"/>
              <a:t>genetik: </a:t>
            </a:r>
            <a:r>
              <a:rPr spc="-5" dirty="0"/>
              <a:t>Araştırma</a:t>
            </a:r>
            <a:r>
              <a:rPr spc="-135" dirty="0"/>
              <a:t> </a:t>
            </a:r>
            <a:r>
              <a:rPr spc="-5" dirty="0"/>
              <a:t>bulguları</a:t>
            </a:r>
          </a:p>
        </p:txBody>
      </p:sp>
      <p:sp>
        <p:nvSpPr>
          <p:cNvPr id="3" name="object 3"/>
          <p:cNvSpPr txBox="1"/>
          <p:nvPr/>
        </p:nvSpPr>
        <p:spPr>
          <a:xfrm>
            <a:off x="917244" y="1648409"/>
            <a:ext cx="10358755" cy="75819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 pos="1277620" algn="l"/>
                <a:tab pos="2082164" algn="l"/>
                <a:tab pos="4417695" algn="l"/>
                <a:tab pos="5722620" algn="l"/>
                <a:tab pos="7399655" algn="l"/>
                <a:tab pos="9015095" algn="l"/>
                <a:tab pos="9481820" algn="l"/>
              </a:tabLst>
            </a:pPr>
            <a:r>
              <a:rPr sz="2400" spc="-10" dirty="0">
                <a:solidFill>
                  <a:srgbClr val="333333"/>
                </a:solidFill>
                <a:latin typeface="Times New Roman"/>
                <a:cs typeface="Times New Roman"/>
              </a:rPr>
              <a:t>A</a:t>
            </a:r>
            <a:r>
              <a:rPr sz="2400" dirty="0">
                <a:solidFill>
                  <a:srgbClr val="333333"/>
                </a:solidFill>
                <a:latin typeface="Times New Roman"/>
                <a:cs typeface="Times New Roman"/>
              </a:rPr>
              <a:t>i</a:t>
            </a:r>
            <a:r>
              <a:rPr sz="2400" spc="5" dirty="0">
                <a:solidFill>
                  <a:srgbClr val="333333"/>
                </a:solidFill>
                <a:latin typeface="Times New Roman"/>
                <a:cs typeface="Times New Roman"/>
              </a:rPr>
              <a:t>l</a:t>
            </a:r>
            <a:r>
              <a:rPr sz="2400" spc="-10" dirty="0">
                <a:solidFill>
                  <a:srgbClr val="333333"/>
                </a:solidFill>
                <a:latin typeface="Times New Roman"/>
                <a:cs typeface="Times New Roman"/>
              </a:rPr>
              <a:t>e</a:t>
            </a:r>
            <a:r>
              <a:rPr sz="2400" dirty="0">
                <a:solidFill>
                  <a:srgbClr val="333333"/>
                </a:solidFill>
                <a:latin typeface="Times New Roman"/>
                <a:cs typeface="Times New Roman"/>
              </a:rPr>
              <a:t>le</a:t>
            </a:r>
            <a:r>
              <a:rPr sz="2400" spc="-114" dirty="0">
                <a:solidFill>
                  <a:srgbClr val="333333"/>
                </a:solidFill>
                <a:latin typeface="Times New Roman"/>
                <a:cs typeface="Times New Roman"/>
              </a:rPr>
              <a:t>r</a:t>
            </a:r>
            <a:r>
              <a:rPr sz="2400" dirty="0">
                <a:solidFill>
                  <a:srgbClr val="333333"/>
                </a:solidFill>
                <a:latin typeface="Times New Roman"/>
                <a:cs typeface="Times New Roman"/>
              </a:rPr>
              <a:t>,	k</a:t>
            </a:r>
            <a:r>
              <a:rPr sz="2400" spc="-15" dirty="0">
                <a:solidFill>
                  <a:srgbClr val="333333"/>
                </a:solidFill>
                <a:latin typeface="Times New Roman"/>
                <a:cs typeface="Times New Roman"/>
              </a:rPr>
              <a:t>e</a:t>
            </a:r>
            <a:r>
              <a:rPr sz="2400" dirty="0">
                <a:solidFill>
                  <a:srgbClr val="333333"/>
                </a:solidFill>
                <a:latin typeface="Times New Roman"/>
                <a:cs typeface="Times New Roman"/>
              </a:rPr>
              <a:t>ndi	</a:t>
            </a:r>
            <a:r>
              <a:rPr sz="2400" spc="-25" dirty="0">
                <a:solidFill>
                  <a:srgbClr val="333333"/>
                </a:solidFill>
                <a:latin typeface="Times New Roman"/>
                <a:cs typeface="Times New Roman"/>
              </a:rPr>
              <a:t>g</a:t>
            </a:r>
            <a:r>
              <a:rPr sz="2400" spc="-10" dirty="0">
                <a:solidFill>
                  <a:srgbClr val="333333"/>
                </a:solidFill>
                <a:latin typeface="Times New Roman"/>
                <a:cs typeface="Times New Roman"/>
              </a:rPr>
              <a:t>e</a:t>
            </a:r>
            <a:r>
              <a:rPr sz="2400" dirty="0">
                <a:solidFill>
                  <a:srgbClr val="333333"/>
                </a:solidFill>
                <a:latin typeface="Times New Roman"/>
                <a:cs typeface="Times New Roman"/>
              </a:rPr>
              <a:t>netik </a:t>
            </a:r>
            <a:r>
              <a:rPr sz="2400" spc="-204" dirty="0">
                <a:solidFill>
                  <a:srgbClr val="333333"/>
                </a:solidFill>
                <a:latin typeface="Times New Roman"/>
                <a:cs typeface="Times New Roman"/>
              </a:rPr>
              <a:t> </a:t>
            </a:r>
            <a:r>
              <a:rPr sz="2400" spc="10" dirty="0">
                <a:solidFill>
                  <a:srgbClr val="333333"/>
                </a:solidFill>
                <a:latin typeface="Times New Roman"/>
                <a:cs typeface="Times New Roman"/>
              </a:rPr>
              <a:t>e</a:t>
            </a:r>
            <a:r>
              <a:rPr sz="2400" spc="-25" dirty="0">
                <a:solidFill>
                  <a:srgbClr val="333333"/>
                </a:solidFill>
                <a:latin typeface="Times New Roman"/>
                <a:cs typeface="Times New Roman"/>
              </a:rPr>
              <a:t>ğ</a:t>
            </a:r>
            <a:r>
              <a:rPr sz="2400" dirty="0">
                <a:solidFill>
                  <a:srgbClr val="333333"/>
                </a:solidFill>
                <a:latin typeface="Times New Roman"/>
                <a:cs typeface="Times New Roman"/>
              </a:rPr>
              <a:t>i</a:t>
            </a:r>
            <a:r>
              <a:rPr sz="2400" spc="5" dirty="0">
                <a:solidFill>
                  <a:srgbClr val="333333"/>
                </a:solidFill>
                <a:latin typeface="Times New Roman"/>
                <a:cs typeface="Times New Roman"/>
              </a:rPr>
              <a:t>l</a:t>
            </a:r>
            <a:r>
              <a:rPr sz="2400" dirty="0">
                <a:solidFill>
                  <a:srgbClr val="333333"/>
                </a:solidFill>
                <a:latin typeface="Times New Roman"/>
                <a:cs typeface="Times New Roman"/>
              </a:rPr>
              <a:t>im</a:t>
            </a:r>
            <a:r>
              <a:rPr sz="2400" spc="10" dirty="0">
                <a:solidFill>
                  <a:srgbClr val="333333"/>
                </a:solidFill>
                <a:latin typeface="Times New Roman"/>
                <a:cs typeface="Times New Roman"/>
              </a:rPr>
              <a:t>l</a:t>
            </a:r>
            <a:r>
              <a:rPr sz="2400" spc="-10" dirty="0">
                <a:solidFill>
                  <a:srgbClr val="333333"/>
                </a:solidFill>
                <a:latin typeface="Times New Roman"/>
                <a:cs typeface="Times New Roman"/>
              </a:rPr>
              <a:t>er</a:t>
            </a:r>
            <a:r>
              <a:rPr sz="2400" dirty="0">
                <a:solidFill>
                  <a:srgbClr val="333333"/>
                </a:solidFill>
                <a:latin typeface="Times New Roman"/>
                <a:cs typeface="Times New Roman"/>
              </a:rPr>
              <a:t>i	n</a:t>
            </a:r>
            <a:r>
              <a:rPr sz="2400" spc="-15" dirty="0">
                <a:solidFill>
                  <a:srgbClr val="333333"/>
                </a:solidFill>
                <a:latin typeface="Times New Roman"/>
                <a:cs typeface="Times New Roman"/>
              </a:rPr>
              <a:t>e</a:t>
            </a:r>
            <a:r>
              <a:rPr sz="2400" dirty="0">
                <a:solidFill>
                  <a:srgbClr val="333333"/>
                </a:solidFill>
                <a:latin typeface="Times New Roman"/>
                <a:cs typeface="Times New Roman"/>
              </a:rPr>
              <a:t>d</a:t>
            </a:r>
            <a:r>
              <a:rPr sz="2400" spc="-15" dirty="0">
                <a:solidFill>
                  <a:srgbClr val="333333"/>
                </a:solidFill>
                <a:latin typeface="Times New Roman"/>
                <a:cs typeface="Times New Roman"/>
              </a:rPr>
              <a:t>e</a:t>
            </a:r>
            <a:r>
              <a:rPr sz="2400" dirty="0">
                <a:solidFill>
                  <a:srgbClr val="333333"/>
                </a:solidFill>
                <a:latin typeface="Times New Roman"/>
                <a:cs typeface="Times New Roman"/>
              </a:rPr>
              <a:t>n</a:t>
            </a:r>
            <a:r>
              <a:rPr sz="2400" spc="20" dirty="0">
                <a:solidFill>
                  <a:srgbClr val="333333"/>
                </a:solidFill>
                <a:latin typeface="Times New Roman"/>
                <a:cs typeface="Times New Roman"/>
              </a:rPr>
              <a:t>i</a:t>
            </a:r>
            <a:r>
              <a:rPr sz="2400" spc="-75" dirty="0">
                <a:solidFill>
                  <a:srgbClr val="333333"/>
                </a:solidFill>
                <a:latin typeface="Times New Roman"/>
                <a:cs typeface="Times New Roman"/>
              </a:rPr>
              <a:t>y</a:t>
            </a:r>
            <a:r>
              <a:rPr sz="2400" dirty="0">
                <a:solidFill>
                  <a:srgbClr val="333333"/>
                </a:solidFill>
                <a:latin typeface="Times New Roman"/>
                <a:cs typeface="Times New Roman"/>
              </a:rPr>
              <a:t>le	</a:t>
            </a:r>
            <a:r>
              <a:rPr sz="2400" spc="20" dirty="0">
                <a:solidFill>
                  <a:srgbClr val="333333"/>
                </a:solidFill>
                <a:latin typeface="Times New Roman"/>
                <a:cs typeface="Times New Roman"/>
              </a:rPr>
              <a:t>o</a:t>
            </a:r>
            <a:r>
              <a:rPr sz="2400" spc="-10" dirty="0">
                <a:solidFill>
                  <a:srgbClr val="333333"/>
                </a:solidFill>
                <a:latin typeface="Times New Roman"/>
                <a:cs typeface="Times New Roman"/>
              </a:rPr>
              <a:t>r</a:t>
            </a:r>
            <a:r>
              <a:rPr sz="2400" dirty="0">
                <a:solidFill>
                  <a:srgbClr val="333333"/>
                </a:solidFill>
                <a:latin typeface="Times New Roman"/>
                <a:cs typeface="Times New Roman"/>
              </a:rPr>
              <a:t>t</a:t>
            </a:r>
            <a:r>
              <a:rPr sz="2400" spc="15" dirty="0">
                <a:solidFill>
                  <a:srgbClr val="333333"/>
                </a:solidFill>
                <a:latin typeface="Times New Roman"/>
                <a:cs typeface="Times New Roman"/>
              </a:rPr>
              <a:t>a</a:t>
            </a:r>
            <a:r>
              <a:rPr sz="2400" spc="-25" dirty="0">
                <a:solidFill>
                  <a:srgbClr val="333333"/>
                </a:solidFill>
                <a:latin typeface="Times New Roman"/>
                <a:cs typeface="Times New Roman"/>
              </a:rPr>
              <a:t>y</a:t>
            </a:r>
            <a:r>
              <a:rPr sz="2400" dirty="0">
                <a:solidFill>
                  <a:srgbClr val="333333"/>
                </a:solidFill>
                <a:latin typeface="Times New Roman"/>
                <a:cs typeface="Times New Roman"/>
              </a:rPr>
              <a:t>a </a:t>
            </a:r>
            <a:r>
              <a:rPr sz="2400" spc="-204" dirty="0">
                <a:solidFill>
                  <a:srgbClr val="333333"/>
                </a:solidFill>
                <a:latin typeface="Times New Roman"/>
                <a:cs typeface="Times New Roman"/>
              </a:rPr>
              <a:t> </a:t>
            </a:r>
            <a:r>
              <a:rPr sz="2400" spc="-10" dirty="0">
                <a:solidFill>
                  <a:srgbClr val="333333"/>
                </a:solidFill>
                <a:latin typeface="Times New Roman"/>
                <a:cs typeface="Times New Roman"/>
              </a:rPr>
              <a:t>ç</a:t>
            </a:r>
            <a:r>
              <a:rPr sz="2400" dirty="0">
                <a:solidFill>
                  <a:srgbClr val="333333"/>
                </a:solidFill>
                <a:latin typeface="Times New Roman"/>
                <a:cs typeface="Times New Roman"/>
              </a:rPr>
              <a:t>ık</a:t>
            </a:r>
            <a:r>
              <a:rPr sz="2400" spc="-10" dirty="0">
                <a:solidFill>
                  <a:srgbClr val="333333"/>
                </a:solidFill>
                <a:latin typeface="Times New Roman"/>
                <a:cs typeface="Times New Roman"/>
              </a:rPr>
              <a:t>a</a:t>
            </a:r>
            <a:r>
              <a:rPr sz="2400" dirty="0">
                <a:solidFill>
                  <a:srgbClr val="333333"/>
                </a:solidFill>
                <a:latin typeface="Times New Roman"/>
                <a:cs typeface="Times New Roman"/>
              </a:rPr>
              <a:t>n	te</a:t>
            </a:r>
            <a:r>
              <a:rPr sz="2400" spc="-15" dirty="0">
                <a:solidFill>
                  <a:srgbClr val="333333"/>
                </a:solidFill>
                <a:latin typeface="Times New Roman"/>
                <a:cs typeface="Times New Roman"/>
              </a:rPr>
              <a:t>r</a:t>
            </a:r>
            <a:r>
              <a:rPr sz="2400" spc="-10" dirty="0">
                <a:solidFill>
                  <a:srgbClr val="333333"/>
                </a:solidFill>
                <a:latin typeface="Times New Roman"/>
                <a:cs typeface="Times New Roman"/>
              </a:rPr>
              <a:t>c</a:t>
            </a:r>
            <a:r>
              <a:rPr sz="2400" dirty="0">
                <a:solidFill>
                  <a:srgbClr val="333333"/>
                </a:solidFill>
                <a:latin typeface="Times New Roman"/>
                <a:cs typeface="Times New Roman"/>
              </a:rPr>
              <a:t>ihle</a:t>
            </a:r>
            <a:r>
              <a:rPr sz="2400" spc="-15" dirty="0">
                <a:solidFill>
                  <a:srgbClr val="333333"/>
                </a:solidFill>
                <a:latin typeface="Times New Roman"/>
                <a:cs typeface="Times New Roman"/>
              </a:rPr>
              <a:t>r</a:t>
            </a:r>
            <a:r>
              <a:rPr sz="2400" dirty="0">
                <a:solidFill>
                  <a:srgbClr val="333333"/>
                </a:solidFill>
                <a:latin typeface="Times New Roman"/>
                <a:cs typeface="Times New Roman"/>
              </a:rPr>
              <a:t>inin	bir	sonu</a:t>
            </a:r>
            <a:r>
              <a:rPr sz="2400" spc="-10" dirty="0">
                <a:solidFill>
                  <a:srgbClr val="333333"/>
                </a:solidFill>
                <a:latin typeface="Times New Roman"/>
                <a:cs typeface="Times New Roman"/>
              </a:rPr>
              <a:t>c</a:t>
            </a:r>
            <a:r>
              <a:rPr sz="2400" dirty="0">
                <a:solidFill>
                  <a:srgbClr val="333333"/>
                </a:solidFill>
                <a:latin typeface="Times New Roman"/>
                <a:cs typeface="Times New Roman"/>
              </a:rPr>
              <a:t>u</a:t>
            </a:r>
            <a:endParaRPr sz="2400">
              <a:latin typeface="Times New Roman"/>
              <a:cs typeface="Times New Roman"/>
            </a:endParaRPr>
          </a:p>
          <a:p>
            <a:pPr marL="241300">
              <a:lnSpc>
                <a:spcPct val="100000"/>
              </a:lnSpc>
              <a:spcBef>
                <a:spcPts val="5"/>
              </a:spcBef>
            </a:pPr>
            <a:r>
              <a:rPr sz="2400" spc="-5" dirty="0">
                <a:solidFill>
                  <a:srgbClr val="333333"/>
                </a:solidFill>
                <a:latin typeface="Times New Roman"/>
                <a:cs typeface="Times New Roman"/>
              </a:rPr>
              <a:t>olarak çocuklarına </a:t>
            </a:r>
            <a:r>
              <a:rPr sz="2400" dirty="0">
                <a:solidFill>
                  <a:srgbClr val="333333"/>
                </a:solidFill>
                <a:latin typeface="Times New Roman"/>
                <a:cs typeface="Times New Roman"/>
              </a:rPr>
              <a:t>bu </a:t>
            </a:r>
            <a:r>
              <a:rPr sz="2400" spc="-5" dirty="0">
                <a:solidFill>
                  <a:srgbClr val="333333"/>
                </a:solidFill>
                <a:latin typeface="Times New Roman"/>
                <a:cs typeface="Times New Roman"/>
              </a:rPr>
              <a:t>tercihlerine </a:t>
            </a:r>
            <a:r>
              <a:rPr sz="2400" spc="-20" dirty="0">
                <a:solidFill>
                  <a:srgbClr val="333333"/>
                </a:solidFill>
                <a:latin typeface="Times New Roman"/>
                <a:cs typeface="Times New Roman"/>
              </a:rPr>
              <a:t>uygun </a:t>
            </a:r>
            <a:r>
              <a:rPr sz="2400" spc="-10" dirty="0">
                <a:solidFill>
                  <a:srgbClr val="333333"/>
                </a:solidFill>
                <a:latin typeface="Times New Roman"/>
                <a:cs typeface="Times New Roman"/>
              </a:rPr>
              <a:t>yetiştirme </a:t>
            </a:r>
            <a:r>
              <a:rPr sz="2400" spc="-5" dirty="0">
                <a:solidFill>
                  <a:srgbClr val="333333"/>
                </a:solidFill>
                <a:latin typeface="Times New Roman"/>
                <a:cs typeface="Times New Roman"/>
              </a:rPr>
              <a:t>koşulları</a:t>
            </a:r>
            <a:r>
              <a:rPr sz="2400" spc="204" dirty="0">
                <a:solidFill>
                  <a:srgbClr val="333333"/>
                </a:solidFill>
                <a:latin typeface="Times New Roman"/>
                <a:cs typeface="Times New Roman"/>
              </a:rPr>
              <a:t> </a:t>
            </a:r>
            <a:r>
              <a:rPr sz="2400" spc="-30" dirty="0">
                <a:solidFill>
                  <a:srgbClr val="333333"/>
                </a:solidFill>
                <a:latin typeface="Times New Roman"/>
                <a:cs typeface="Times New Roman"/>
              </a:rPr>
              <a:t>sunar.</a:t>
            </a:r>
            <a:endParaRPr sz="2400">
              <a:latin typeface="Times New Roman"/>
              <a:cs typeface="Times New Roman"/>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752600" y="304800"/>
            <a:ext cx="7924800" cy="762000"/>
          </a:xfrm>
        </p:spPr>
        <p:txBody>
          <a:bodyPr/>
          <a:lstStyle/>
          <a:p>
            <a:r>
              <a:rPr lang="tr-TR" dirty="0" smtClean="0"/>
              <a:t>YAPAY ZEKA ve BİLİŞSEL BİLİMLER</a:t>
            </a:r>
            <a:endParaRPr lang="tr-TR" dirty="0"/>
          </a:p>
        </p:txBody>
      </p:sp>
      <p:sp>
        <p:nvSpPr>
          <p:cNvPr id="3" name="Metin Yer Tutucusu 2"/>
          <p:cNvSpPr>
            <a:spLocks noGrp="1"/>
          </p:cNvSpPr>
          <p:nvPr>
            <p:ph type="body" idx="1"/>
          </p:nvPr>
        </p:nvSpPr>
        <p:spPr>
          <a:xfrm>
            <a:off x="2552700" y="1066800"/>
            <a:ext cx="6324600" cy="561391"/>
          </a:xfrm>
        </p:spPr>
        <p:txBody>
          <a:bodyPr/>
          <a:lstStyle/>
          <a:p>
            <a:r>
              <a:rPr lang="tr-TR" dirty="0">
                <a:hlinkClick r:id="rId4"/>
              </a:rPr>
              <a:t>https://</a:t>
            </a:r>
            <a:r>
              <a:rPr lang="tr-TR" dirty="0" smtClean="0">
                <a:hlinkClick r:id="rId4"/>
              </a:rPr>
              <a:t>www.youtube.com/watch?v=hcsn-XT_xd4</a:t>
            </a:r>
            <a:endParaRPr lang="tr-TR" dirty="0" smtClean="0"/>
          </a:p>
          <a:p>
            <a:endParaRPr lang="tr-TR" dirty="0"/>
          </a:p>
          <a:p>
            <a:endParaRPr lang="tr-TR" dirty="0"/>
          </a:p>
        </p:txBody>
      </p:sp>
      <p:pic>
        <p:nvPicPr>
          <p:cNvPr id="4" name="YAPAY ZEKA 🤖 Türkçe Kısa Belgesel 🌍 Bilim 1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95278" y="1828800"/>
            <a:ext cx="7488780" cy="4212439"/>
          </a:xfrm>
          <a:prstGeom prst="rect">
            <a:avLst/>
          </a:prstGeom>
        </p:spPr>
      </p:pic>
    </p:spTree>
    <p:extLst>
      <p:ext uri="{BB962C8B-B14F-4D97-AF65-F5344CB8AC3E}">
        <p14:creationId xmlns:p14="http://schemas.microsoft.com/office/powerpoint/2010/main" val="2046239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822826" y="398464"/>
            <a:ext cx="1941513" cy="528637"/>
          </a:xfrm>
        </p:spPr>
        <p:txBody>
          <a:bodyPr wrap="square" lIns="0" tIns="12700" rIns="0" bIns="0" rtlCol="0">
            <a:spAutoFit/>
          </a:bodyPr>
          <a:lstStyle/>
          <a:p>
            <a:pPr marL="12700">
              <a:spcBef>
                <a:spcPts val="100"/>
              </a:spcBef>
              <a:defRPr/>
            </a:pPr>
            <a:r>
              <a:rPr sz="3300" dirty="0"/>
              <a:t>NÖ</a:t>
            </a:r>
            <a:r>
              <a:rPr sz="3300" spc="-35" dirty="0"/>
              <a:t>R</a:t>
            </a:r>
            <a:r>
              <a:rPr sz="3300" spc="-5" dirty="0"/>
              <a:t>ON</a:t>
            </a:r>
            <a:endParaRPr sz="3300" dirty="0"/>
          </a:p>
        </p:txBody>
      </p:sp>
      <p:sp>
        <p:nvSpPr>
          <p:cNvPr id="11273" name="object 12"/>
          <p:cNvSpPr txBox="1">
            <a:spLocks noChangeArrowheads="1"/>
          </p:cNvSpPr>
          <p:nvPr/>
        </p:nvSpPr>
        <p:spPr bwMode="auto">
          <a:xfrm>
            <a:off x="1371600" y="2133600"/>
            <a:ext cx="3283351" cy="397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0" rIns="0" bIns="0">
            <a:spAutoFit/>
          </a:bodyPr>
          <a:lstStyle>
            <a:lvl1pPr marL="127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ts val="100"/>
              </a:spcBef>
              <a:buNone/>
            </a:pPr>
            <a:r>
              <a:rPr lang="tr-TR" altLang="tr-TR" sz="2400" dirty="0">
                <a:latin typeface="Constantia" panose="02030602050306030303" pitchFamily="18" charset="0"/>
              </a:rPr>
              <a:t>Üç kısımdan oluşur:</a:t>
            </a:r>
          </a:p>
          <a:p>
            <a:pPr eaLnBrk="1" hangingPunct="1">
              <a:spcBef>
                <a:spcPct val="0"/>
              </a:spcBef>
              <a:buFontTx/>
              <a:buNone/>
            </a:pPr>
            <a:endParaRPr lang="tr-TR" altLang="tr-TR" sz="2500" dirty="0">
              <a:latin typeface="Times New Roman" panose="02020603050405020304" pitchFamily="18" charset="0"/>
              <a:cs typeface="Times New Roman" panose="02020603050405020304" pitchFamily="18" charset="0"/>
            </a:endParaRPr>
          </a:p>
          <a:p>
            <a:pPr eaLnBrk="1" hangingPunct="1">
              <a:spcBef>
                <a:spcPct val="0"/>
              </a:spcBef>
              <a:buSzPct val="96000"/>
            </a:pPr>
            <a:r>
              <a:rPr lang="tr-TR" altLang="tr-TR" sz="2400" b="1" i="1" dirty="0" err="1" smtClean="0">
                <a:latin typeface="Constantia" panose="02030602050306030303" pitchFamily="18" charset="0"/>
              </a:rPr>
              <a:t>Dendrit</a:t>
            </a:r>
            <a:endParaRPr lang="tr-TR" altLang="tr-TR" sz="2500" dirty="0" smtClean="0">
              <a:latin typeface="Times New Roman" panose="02020603050405020304" pitchFamily="18" charset="0"/>
              <a:cs typeface="Times New Roman" panose="02020603050405020304" pitchFamily="18" charset="0"/>
            </a:endParaRPr>
          </a:p>
          <a:p>
            <a:pPr eaLnBrk="1" hangingPunct="1">
              <a:spcBef>
                <a:spcPct val="0"/>
              </a:spcBef>
              <a:buSzPct val="96000"/>
            </a:pPr>
            <a:r>
              <a:rPr lang="tr-TR" altLang="tr-TR" sz="2400" b="1" i="1" dirty="0" smtClean="0">
                <a:latin typeface="Constantia" panose="02030602050306030303" pitchFamily="18" charset="0"/>
              </a:rPr>
              <a:t>Akson</a:t>
            </a:r>
          </a:p>
          <a:p>
            <a:pPr eaLnBrk="1" hangingPunct="1">
              <a:spcBef>
                <a:spcPct val="0"/>
              </a:spcBef>
              <a:buSzPct val="96000"/>
            </a:pPr>
            <a:r>
              <a:rPr lang="tr-TR" altLang="tr-TR" sz="2400" b="1" i="1" dirty="0" smtClean="0">
                <a:latin typeface="Constantia" panose="02030602050306030303" pitchFamily="18" charset="0"/>
              </a:rPr>
              <a:t>Hücre Gövdesi soma)</a:t>
            </a:r>
          </a:p>
          <a:p>
            <a:pPr eaLnBrk="1" hangingPunct="1">
              <a:spcBef>
                <a:spcPct val="0"/>
              </a:spcBef>
              <a:buSzPct val="96000"/>
            </a:pPr>
            <a:r>
              <a:rPr lang="tr-TR" altLang="tr-TR" sz="2400" b="1" i="1" dirty="0" err="1" smtClean="0">
                <a:latin typeface="Constantia" panose="02030602050306030303" pitchFamily="18" charset="0"/>
              </a:rPr>
              <a:t>Miyelin</a:t>
            </a:r>
            <a:r>
              <a:rPr lang="tr-TR" altLang="tr-TR" sz="2400" b="1" i="1" dirty="0" smtClean="0">
                <a:latin typeface="Constantia" panose="02030602050306030303" pitchFamily="18" charset="0"/>
              </a:rPr>
              <a:t> Kılıfı</a:t>
            </a:r>
          </a:p>
          <a:p>
            <a:pPr eaLnBrk="1" hangingPunct="1">
              <a:spcBef>
                <a:spcPct val="0"/>
              </a:spcBef>
              <a:buSzPct val="96000"/>
              <a:buNone/>
            </a:pPr>
            <a:endParaRPr lang="tr-TR" altLang="tr-TR" sz="2400" b="1" i="1" dirty="0" smtClean="0">
              <a:latin typeface="Constantia" panose="02030602050306030303" pitchFamily="18" charset="0"/>
            </a:endParaRPr>
          </a:p>
          <a:p>
            <a:pPr eaLnBrk="1" hangingPunct="1">
              <a:spcBef>
                <a:spcPct val="0"/>
              </a:spcBef>
              <a:buSzPct val="96000"/>
            </a:pPr>
            <a:r>
              <a:rPr lang="tr-TR" altLang="tr-TR" sz="1400" dirty="0" smtClean="0"/>
              <a:t>100 </a:t>
            </a:r>
            <a:r>
              <a:rPr lang="tr-TR" altLang="tr-TR" sz="1400" dirty="0"/>
              <a:t>milyar nöron </a:t>
            </a:r>
            <a:endParaRPr lang="tr-TR" altLang="tr-TR" sz="1400" dirty="0" smtClean="0"/>
          </a:p>
          <a:p>
            <a:pPr algn="just"/>
            <a:r>
              <a:rPr lang="tr-TR" altLang="tr-TR" sz="1400" dirty="0" smtClean="0"/>
              <a:t>• </a:t>
            </a:r>
            <a:r>
              <a:rPr lang="tr-TR" altLang="tr-TR" sz="1400" dirty="0" err="1" smtClean="0"/>
              <a:t>Gliahücreleri</a:t>
            </a:r>
            <a:r>
              <a:rPr lang="tr-TR" altLang="tr-TR" sz="1400" dirty="0" smtClean="0"/>
              <a:t>  (nöronların 10-50  katı) </a:t>
            </a:r>
          </a:p>
          <a:p>
            <a:pPr algn="just"/>
            <a:r>
              <a:rPr lang="tr-TR" altLang="tr-TR" sz="1400" dirty="0" smtClean="0"/>
              <a:t>• </a:t>
            </a:r>
            <a:r>
              <a:rPr lang="tr-TR" altLang="tr-TR" sz="1400" dirty="0"/>
              <a:t>Beyin  1300-1400 gr </a:t>
            </a:r>
          </a:p>
          <a:p>
            <a:pPr algn="just"/>
            <a:r>
              <a:rPr lang="tr-TR" altLang="tr-TR" sz="1400" dirty="0"/>
              <a:t>• Omurilik  35-40  gr</a:t>
            </a:r>
          </a:p>
          <a:p>
            <a:pPr eaLnBrk="1" hangingPunct="1">
              <a:spcBef>
                <a:spcPct val="0"/>
              </a:spcBef>
              <a:buSzPct val="96000"/>
            </a:pPr>
            <a:endParaRPr lang="tr-TR" altLang="tr-TR" sz="2400" dirty="0">
              <a:latin typeface="Constantia" panose="02030602050306030303" pitchFamily="18" charset="0"/>
            </a:endParaRPr>
          </a:p>
        </p:txBody>
      </p:sp>
      <p:sp>
        <p:nvSpPr>
          <p:cNvPr id="11274" name="object 13"/>
          <p:cNvSpPr>
            <a:spLocks noChangeArrowheads="1"/>
          </p:cNvSpPr>
          <p:nvPr/>
        </p:nvSpPr>
        <p:spPr bwMode="auto">
          <a:xfrm>
            <a:off x="5638800" y="1701801"/>
            <a:ext cx="4956175" cy="49815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tr-TR" altLang="tr-TR" sz="1800">
              <a:latin typeface="Calibri" panose="020F0502020204030204" pitchFamily="34" charset="0"/>
            </a:endParaRPr>
          </a:p>
        </p:txBody>
      </p:sp>
      <p:sp>
        <p:nvSpPr>
          <p:cNvPr id="11275" name="object 15"/>
          <p:cNvSpPr>
            <a:spLocks noGrp="1"/>
          </p:cNvSpPr>
          <p:nvPr>
            <p:ph type="ftr" sz="quarter" idx="4294967295"/>
          </p:nvPr>
        </p:nvSpPr>
        <p:spPr>
          <a:xfrm>
            <a:off x="1981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27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a:spcBef>
                <a:spcPct val="0"/>
              </a:spcBef>
              <a:buFontTx/>
              <a:buNone/>
            </a:pPr>
            <a:r>
              <a:rPr lang="tr-TR" altLang="tr-TR" sz="1400">
                <a:solidFill>
                  <a:schemeClr val="bg1"/>
                </a:solidFill>
                <a:latin typeface="Constantia" panose="02030602050306030303" pitchFamily="18" charset="0"/>
              </a:rPr>
              <a:t>Psikolojiye Giriş I.</a:t>
            </a:r>
          </a:p>
        </p:txBody>
      </p:sp>
    </p:spTree>
    <p:extLst>
      <p:ext uri="{BB962C8B-B14F-4D97-AF65-F5344CB8AC3E}">
        <p14:creationId xmlns:p14="http://schemas.microsoft.com/office/powerpoint/2010/main" val="3431702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533400" y="1600200"/>
            <a:ext cx="10896600" cy="4985980"/>
          </a:xfrm>
        </p:spPr>
        <p:txBody>
          <a:bodyPr/>
          <a:lstStyle/>
          <a:p>
            <a:pPr marL="285750" indent="-285750" algn="l">
              <a:buFont typeface="Arial" panose="020B0604020202020204" pitchFamily="34" charset="0"/>
              <a:buChar char="•"/>
              <a:defRPr/>
            </a:pPr>
            <a:r>
              <a:rPr lang="tr-TR" sz="1800" dirty="0" err="1"/>
              <a:t>Dentritler</a:t>
            </a:r>
            <a:r>
              <a:rPr lang="tr-TR" sz="1800" dirty="0"/>
              <a:t>  çok sayıda  olan  ve  genelde  kısa  olan  uzantılardır.  Yapı  olarak  bir ağacı  andırırlar.  Bu  uzantılar  almaçlardan  (</a:t>
            </a:r>
            <a:r>
              <a:rPr lang="tr-TR" sz="1800" dirty="0" err="1"/>
              <a:t>resöpterlerden</a:t>
            </a:r>
            <a:r>
              <a:rPr lang="tr-TR" sz="1800" dirty="0"/>
              <a:t>)  ve diğer  sinirlerden  gelen  </a:t>
            </a:r>
            <a:r>
              <a:rPr lang="tr-TR" sz="1800" dirty="0" smtClean="0"/>
              <a:t>uyarıyı  </a:t>
            </a:r>
            <a:r>
              <a:rPr lang="tr-TR" sz="1800" dirty="0"/>
              <a:t>alırlar.  Farklı  bir  ifadeyle  “</a:t>
            </a:r>
            <a:r>
              <a:rPr lang="tr-TR" sz="1800" dirty="0" err="1"/>
              <a:t>dendrit</a:t>
            </a:r>
            <a:r>
              <a:rPr lang="tr-TR" sz="1800" dirty="0"/>
              <a:t>”,  sinir  hücresinin  gövdesinden  saçak  gibi  dışarıya  doğru dallanarak  uzanan  yapılar  olup,  hücrenin  diğer  hücrelerle  iletişimini  sağlamaktadır.  Bir  nöronda  </a:t>
            </a:r>
            <a:r>
              <a:rPr lang="tr-TR" sz="1800" dirty="0" err="1"/>
              <a:t>dendritler</a:t>
            </a:r>
            <a:r>
              <a:rPr lang="tr-TR" sz="1800" dirty="0"/>
              <a:t>  ne  kadar  uzun  ve dallanmışsa  iletişime  geçebileceği  hücre  sayısı  da  o  denli  çok  olmaktadır. </a:t>
            </a:r>
          </a:p>
          <a:p>
            <a:pPr marL="285750" indent="-285750" algn="l">
              <a:buFont typeface="Arial" panose="020B0604020202020204" pitchFamily="34" charset="0"/>
              <a:buChar char="•"/>
              <a:defRPr/>
            </a:pPr>
            <a:r>
              <a:rPr lang="tr-TR" sz="1800" dirty="0"/>
              <a:t>Aksonlar  ise  sinir  hücrelerinin  uzun  bir  dalıdır.  Sinir  hücrelerindeki  uyartıyı  diğer  sinir  hücrelerine  ya  da  organlara  ileten uzantılardır.  Aksonların  temel  görevi  hücre  gövdesinden  gelen  elektrik  akımını  ve  kimyasal  bilgiyi  diğer  nöronlara iletmektir.  Kısaca  </a:t>
            </a:r>
            <a:r>
              <a:rPr lang="tr-TR" sz="1800" dirty="0" err="1"/>
              <a:t>dentritler</a:t>
            </a:r>
            <a:r>
              <a:rPr lang="tr-TR" sz="1800" dirty="0"/>
              <a:t>  alıcı,  aksonlar  ise  ileticidir</a:t>
            </a:r>
            <a:r>
              <a:rPr lang="tr-TR" sz="1800" dirty="0" smtClean="0"/>
              <a:t>..</a:t>
            </a:r>
          </a:p>
          <a:p>
            <a:pPr marL="285750" indent="-285750" algn="l">
              <a:buFont typeface="Arial" panose="020B0604020202020204" pitchFamily="34" charset="0"/>
              <a:buChar char="•"/>
              <a:defRPr/>
            </a:pPr>
            <a:r>
              <a:rPr lang="tr-TR" altLang="tr-TR" sz="1800" dirty="0"/>
              <a:t>Sinir  gövdesinin  uzantısı  olan  aksonlar,  "</a:t>
            </a:r>
            <a:r>
              <a:rPr lang="tr-TR" altLang="tr-TR" sz="1800" dirty="0" err="1"/>
              <a:t>miyelin</a:t>
            </a:r>
            <a:r>
              <a:rPr lang="tr-TR" altLang="tr-TR" sz="1800" dirty="0"/>
              <a:t>"  denen  özel  bir  kılıfla çevrilidir.  Bu  kılıf,  elektrik  sinyallerinin  doğru  yere,  iyi  kalitede  ve  çok  hızlı iletilmesini  </a:t>
            </a:r>
            <a:r>
              <a:rPr lang="tr-TR" altLang="tr-TR" sz="1800" dirty="0" smtClean="0"/>
              <a:t>sağlamaktadır. </a:t>
            </a:r>
            <a:r>
              <a:rPr lang="tr-TR" altLang="tr-TR" sz="1800" dirty="0" err="1" smtClean="0"/>
              <a:t>Miyelin</a:t>
            </a:r>
            <a:r>
              <a:rPr lang="tr-TR" altLang="tr-TR" sz="1800" dirty="0" smtClean="0"/>
              <a:t>  </a:t>
            </a:r>
            <a:r>
              <a:rPr lang="tr-TR" altLang="tr-TR" sz="1800" dirty="0"/>
              <a:t>oluşumu  anne  karnında  başlar  ve  %80-90’ı  anne  karnında  iken  tamamlanır.  Bu  olaya  </a:t>
            </a:r>
            <a:r>
              <a:rPr lang="tr-TR" altLang="tr-TR" sz="1800" dirty="0" err="1"/>
              <a:t>miyelizasyon</a:t>
            </a:r>
            <a:r>
              <a:rPr lang="tr-TR" altLang="tr-TR" sz="1800" dirty="0"/>
              <a:t>  denir.  </a:t>
            </a:r>
            <a:r>
              <a:rPr lang="tr-TR" altLang="tr-TR" sz="1800" dirty="0" err="1"/>
              <a:t>Miyelizasyon</a:t>
            </a:r>
            <a:r>
              <a:rPr lang="tr-TR" altLang="tr-TR" sz="1800" dirty="0"/>
              <a:t> gerçekleşmezse  çocuğun  gelişimi  geri  kalabilir.  Örneğin  çocuğun  çevre  ile ilişkisi,  hareketleri,  göz  takibi  geç  gelişir.  Bu  duruma  sıklıkla  erken  doğumda rastlanır.  Bu  çocukların  doğumdan  ilk  hafta  sonra  özel  </a:t>
            </a:r>
            <a:r>
              <a:rPr lang="tr-TR" altLang="tr-TR" sz="1800" dirty="0" err="1"/>
              <a:t>rahabilitasyon</a:t>
            </a:r>
            <a:r>
              <a:rPr lang="tr-TR" altLang="tr-TR" sz="1800" dirty="0"/>
              <a:t>  programına almak  gerekir. Eğer  ki  nöronlar  gerektiğinden  daha  az  </a:t>
            </a:r>
            <a:r>
              <a:rPr lang="tr-TR" altLang="tr-TR" sz="1800" dirty="0" err="1"/>
              <a:t>miyelin</a:t>
            </a:r>
            <a:r>
              <a:rPr lang="tr-TR" altLang="tr-TR" sz="1800" dirty="0"/>
              <a:t>  kılıf  bulunduruyorsa  veya  hasar gördüyse sinirsel  iletim  sağlıklı  bir  şekilde  gerçekleşmez  ve  duyularda azalma  ya  da  felç  gibi  belirtiler  ortaya  çıkabilir.    Bu  duruma  </a:t>
            </a:r>
            <a:r>
              <a:rPr lang="tr-TR" altLang="tr-TR" sz="1800" dirty="0" err="1"/>
              <a:t>demyelinizan</a:t>
            </a:r>
            <a:r>
              <a:rPr lang="tr-TR" altLang="tr-TR" sz="1800" dirty="0"/>
              <a:t>, </a:t>
            </a:r>
            <a:r>
              <a:rPr lang="tr-TR" altLang="tr-TR" sz="1800" dirty="0" err="1"/>
              <a:t>dismiyelinizan</a:t>
            </a:r>
            <a:r>
              <a:rPr lang="tr-TR" altLang="tr-TR" sz="1800" dirty="0"/>
              <a:t>  hastalıklar  denir.    </a:t>
            </a:r>
            <a:r>
              <a:rPr lang="tr-TR" altLang="tr-TR" sz="1800" dirty="0" err="1"/>
              <a:t>Multiple</a:t>
            </a:r>
            <a:r>
              <a:rPr lang="tr-TR" altLang="tr-TR" sz="1800" dirty="0"/>
              <a:t>  skleroz,  öğrenme  güçlükleri  gibi hastalıklar  </a:t>
            </a:r>
            <a:r>
              <a:rPr lang="tr-TR" altLang="tr-TR" sz="1800" dirty="0" err="1"/>
              <a:t>miyelin</a:t>
            </a:r>
            <a:r>
              <a:rPr lang="tr-TR" altLang="tr-TR" sz="1800" dirty="0"/>
              <a:t>  hasarı  sonucu  oluşan  </a:t>
            </a:r>
            <a:r>
              <a:rPr lang="tr-TR" altLang="tr-TR" sz="1800" dirty="0" err="1"/>
              <a:t>patojenik</a:t>
            </a:r>
            <a:r>
              <a:rPr lang="tr-TR" altLang="tr-TR" sz="1800" dirty="0"/>
              <a:t>  durumlardır. </a:t>
            </a:r>
            <a:endParaRPr lang="tr-TR" sz="1800" dirty="0"/>
          </a:p>
          <a:p>
            <a:pPr algn="l"/>
            <a:endParaRPr lang="tr-TR" sz="1800" dirty="0"/>
          </a:p>
        </p:txBody>
      </p:sp>
      <p:sp>
        <p:nvSpPr>
          <p:cNvPr id="4" name="object 4"/>
          <p:cNvSpPr txBox="1">
            <a:spLocks noGrp="1"/>
          </p:cNvSpPr>
          <p:nvPr>
            <p:ph type="title"/>
          </p:nvPr>
        </p:nvSpPr>
        <p:spPr>
          <a:xfrm>
            <a:off x="3312668" y="578611"/>
            <a:ext cx="5566663" cy="520655"/>
          </a:xfrm>
        </p:spPr>
        <p:txBody>
          <a:bodyPr wrap="square" lIns="0" tIns="12700" rIns="0" bIns="0" rtlCol="0">
            <a:spAutoFit/>
          </a:bodyPr>
          <a:lstStyle/>
          <a:p>
            <a:pPr marL="12700" algn="ctr">
              <a:spcBef>
                <a:spcPts val="100"/>
              </a:spcBef>
              <a:defRPr/>
            </a:pPr>
            <a:r>
              <a:rPr sz="3300" dirty="0"/>
              <a:t>NÖ</a:t>
            </a:r>
            <a:r>
              <a:rPr sz="3300" spc="-35" dirty="0"/>
              <a:t>R</a:t>
            </a:r>
            <a:r>
              <a:rPr sz="3300" spc="-5" dirty="0"/>
              <a:t>ON</a:t>
            </a:r>
            <a:endParaRPr sz="3300" dirty="0"/>
          </a:p>
        </p:txBody>
      </p:sp>
    </p:spTree>
    <p:extLst>
      <p:ext uri="{BB962C8B-B14F-4D97-AF65-F5344CB8AC3E}">
        <p14:creationId xmlns:p14="http://schemas.microsoft.com/office/powerpoint/2010/main" val="359182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625600" y="685800"/>
            <a:ext cx="2649538" cy="520655"/>
          </a:xfrm>
        </p:spPr>
        <p:txBody>
          <a:bodyPr wrap="square" lIns="0" tIns="12700" rIns="0" bIns="0" rtlCol="0">
            <a:spAutoFit/>
          </a:bodyPr>
          <a:lstStyle/>
          <a:p>
            <a:pPr marL="12700">
              <a:spcBef>
                <a:spcPts val="100"/>
              </a:spcBef>
              <a:defRPr/>
            </a:pPr>
            <a:r>
              <a:rPr sz="3300" dirty="0"/>
              <a:t>NÖ</a:t>
            </a:r>
            <a:r>
              <a:rPr sz="3300" spc="-35" dirty="0"/>
              <a:t>R</a:t>
            </a:r>
            <a:r>
              <a:rPr sz="3300" spc="-5" dirty="0"/>
              <a:t>ON</a:t>
            </a:r>
            <a:endParaRPr sz="3300" dirty="0"/>
          </a:p>
        </p:txBody>
      </p:sp>
      <p:sp>
        <p:nvSpPr>
          <p:cNvPr id="17411" name="object 7"/>
          <p:cNvSpPr>
            <a:spLocks noChangeArrowheads="1"/>
          </p:cNvSpPr>
          <p:nvPr/>
        </p:nvSpPr>
        <p:spPr bwMode="auto">
          <a:xfrm>
            <a:off x="2667000" y="1692807"/>
            <a:ext cx="6267986" cy="1447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tr-TR" altLang="tr-TR" sz="1800">
              <a:latin typeface="Calibri" panose="020F0502020204030204" pitchFamily="34" charset="0"/>
            </a:endParaRPr>
          </a:p>
        </p:txBody>
      </p:sp>
      <p:sp>
        <p:nvSpPr>
          <p:cNvPr id="17412" name="object 9"/>
          <p:cNvSpPr>
            <a:spLocks noGrp="1"/>
          </p:cNvSpPr>
          <p:nvPr>
            <p:ph type="ftr" sz="quarter" idx="4294967295"/>
          </p:nvPr>
        </p:nvSpPr>
        <p:spPr>
          <a:xfrm>
            <a:off x="1981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27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a:spcBef>
                <a:spcPct val="0"/>
              </a:spcBef>
              <a:buFontTx/>
              <a:buNone/>
            </a:pPr>
            <a:r>
              <a:rPr lang="tr-TR" altLang="tr-TR" sz="1400">
                <a:solidFill>
                  <a:schemeClr val="bg1"/>
                </a:solidFill>
                <a:latin typeface="Constantia" panose="02030602050306030303" pitchFamily="18" charset="0"/>
              </a:rPr>
              <a:t>Psikolojiye Giriş I.</a:t>
            </a:r>
          </a:p>
        </p:txBody>
      </p:sp>
      <p:sp>
        <p:nvSpPr>
          <p:cNvPr id="6" name="object 2"/>
          <p:cNvSpPr>
            <a:spLocks noChangeArrowheads="1"/>
          </p:cNvSpPr>
          <p:nvPr/>
        </p:nvSpPr>
        <p:spPr bwMode="auto">
          <a:xfrm>
            <a:off x="3657600" y="3577383"/>
            <a:ext cx="4696093" cy="290596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tr-TR" altLang="tr-TR" sz="1800">
              <a:latin typeface="Calibri" panose="020F0502020204030204" pitchFamily="34" charset="0"/>
            </a:endParaRPr>
          </a:p>
        </p:txBody>
      </p:sp>
    </p:spTree>
    <p:extLst>
      <p:ext uri="{BB962C8B-B14F-4D97-AF65-F5344CB8AC3E}">
        <p14:creationId xmlns:p14="http://schemas.microsoft.com/office/powerpoint/2010/main" val="23370336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Resim 3"/>
          <p:cNvPicPr>
            <a:picLocks noChangeAspect="1"/>
          </p:cNvPicPr>
          <p:nvPr/>
        </p:nvPicPr>
        <p:blipFill rotWithShape="1">
          <a:blip r:embed="rId2"/>
          <a:srcRect l="31875" t="17441" r="25000" b="20931"/>
          <a:stretch/>
        </p:blipFill>
        <p:spPr>
          <a:xfrm>
            <a:off x="2438400" y="1295400"/>
            <a:ext cx="6954408" cy="5341792"/>
          </a:xfrm>
          <a:prstGeom prst="rect">
            <a:avLst/>
          </a:prstGeom>
        </p:spPr>
      </p:pic>
    </p:spTree>
    <p:extLst>
      <p:ext uri="{BB962C8B-B14F-4D97-AF65-F5344CB8AC3E}">
        <p14:creationId xmlns:p14="http://schemas.microsoft.com/office/powerpoint/2010/main" val="696456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10565"/>
            <a:ext cx="3175635" cy="574675"/>
          </a:xfrm>
          <a:prstGeom prst="rect">
            <a:avLst/>
          </a:prstGeom>
        </p:spPr>
        <p:txBody>
          <a:bodyPr vert="horz" wrap="square" lIns="0" tIns="12700" rIns="0" bIns="0" rtlCol="0">
            <a:spAutoFit/>
          </a:bodyPr>
          <a:lstStyle/>
          <a:p>
            <a:pPr marL="12700">
              <a:lnSpc>
                <a:spcPct val="100000"/>
              </a:lnSpc>
              <a:spcBef>
                <a:spcPts val="100"/>
              </a:spcBef>
            </a:pPr>
            <a:r>
              <a:rPr dirty="0" smtClean="0"/>
              <a:t>1.Sinir</a:t>
            </a:r>
            <a:r>
              <a:rPr spc="-125" dirty="0" smtClean="0"/>
              <a:t> </a:t>
            </a:r>
            <a:r>
              <a:rPr dirty="0"/>
              <a:t>sistemi</a:t>
            </a:r>
          </a:p>
        </p:txBody>
      </p:sp>
      <p:sp>
        <p:nvSpPr>
          <p:cNvPr id="3" name="object 3"/>
          <p:cNvSpPr txBox="1"/>
          <p:nvPr/>
        </p:nvSpPr>
        <p:spPr>
          <a:xfrm>
            <a:off x="877363" y="2362200"/>
            <a:ext cx="3255395" cy="856645"/>
          </a:xfrm>
          <a:prstGeom prst="rect">
            <a:avLst/>
          </a:prstGeom>
        </p:spPr>
        <p:txBody>
          <a:bodyPr vert="horz" wrap="square" lIns="0" tIns="12700" rIns="0" bIns="0" rtlCol="0">
            <a:spAutoFit/>
          </a:bodyPr>
          <a:lstStyle/>
          <a:p>
            <a:pPr marL="12700">
              <a:spcBef>
                <a:spcPts val="100"/>
              </a:spcBef>
              <a:tabLst>
                <a:tab pos="1235075" algn="l"/>
                <a:tab pos="2021205" algn="l"/>
                <a:tab pos="3188970" algn="l"/>
              </a:tabLst>
            </a:pPr>
            <a:r>
              <a:rPr lang="tr-TR" b="1" i="1" dirty="0" smtClean="0">
                <a:solidFill>
                  <a:srgbClr val="006FC0"/>
                </a:solidFill>
                <a:latin typeface="Times New Roman"/>
                <a:cs typeface="Times New Roman"/>
              </a:rPr>
              <a:t>1.2. </a:t>
            </a:r>
            <a:r>
              <a:rPr b="1" i="1" dirty="0" err="1" smtClean="0">
                <a:solidFill>
                  <a:srgbClr val="006FC0"/>
                </a:solidFill>
                <a:latin typeface="Times New Roman"/>
                <a:cs typeface="Times New Roman"/>
              </a:rPr>
              <a:t>M</a:t>
            </a:r>
            <a:r>
              <a:rPr b="1" i="1" spc="-10" dirty="0" err="1" smtClean="0">
                <a:solidFill>
                  <a:srgbClr val="006FC0"/>
                </a:solidFill>
                <a:latin typeface="Times New Roman"/>
                <a:cs typeface="Times New Roman"/>
              </a:rPr>
              <a:t>e</a:t>
            </a:r>
            <a:r>
              <a:rPr b="1" i="1" dirty="0" err="1" smtClean="0">
                <a:solidFill>
                  <a:srgbClr val="006FC0"/>
                </a:solidFill>
                <a:latin typeface="Times New Roman"/>
                <a:cs typeface="Times New Roman"/>
              </a:rPr>
              <a:t>rk</a:t>
            </a:r>
            <a:r>
              <a:rPr b="1" i="1" spc="-10" dirty="0" err="1" smtClean="0">
                <a:solidFill>
                  <a:srgbClr val="006FC0"/>
                </a:solidFill>
                <a:latin typeface="Times New Roman"/>
                <a:cs typeface="Times New Roman"/>
              </a:rPr>
              <a:t>e</a:t>
            </a:r>
            <a:r>
              <a:rPr b="1" i="1" dirty="0" err="1" smtClean="0">
                <a:solidFill>
                  <a:srgbClr val="006FC0"/>
                </a:solidFill>
                <a:latin typeface="Times New Roman"/>
                <a:cs typeface="Times New Roman"/>
              </a:rPr>
              <a:t>zi</a:t>
            </a:r>
            <a:r>
              <a:rPr b="1" i="1" dirty="0">
                <a:solidFill>
                  <a:srgbClr val="006FC0"/>
                </a:solidFill>
                <a:latin typeface="Times New Roman"/>
                <a:cs typeface="Times New Roman"/>
              </a:rPr>
              <a:t>	si</a:t>
            </a:r>
            <a:r>
              <a:rPr b="1" i="1" spc="10" dirty="0">
                <a:solidFill>
                  <a:srgbClr val="006FC0"/>
                </a:solidFill>
                <a:latin typeface="Times New Roman"/>
                <a:cs typeface="Times New Roman"/>
              </a:rPr>
              <a:t>n</a:t>
            </a:r>
            <a:r>
              <a:rPr b="1" i="1" dirty="0">
                <a:solidFill>
                  <a:srgbClr val="006FC0"/>
                </a:solidFill>
                <a:latin typeface="Times New Roman"/>
                <a:cs typeface="Times New Roman"/>
              </a:rPr>
              <a:t>ir	si</a:t>
            </a:r>
            <a:r>
              <a:rPr b="1" i="1" spc="-25" dirty="0">
                <a:solidFill>
                  <a:srgbClr val="006FC0"/>
                </a:solidFill>
                <a:latin typeface="Times New Roman"/>
                <a:cs typeface="Times New Roman"/>
              </a:rPr>
              <a:t>s</a:t>
            </a:r>
            <a:r>
              <a:rPr b="1" i="1" dirty="0">
                <a:solidFill>
                  <a:srgbClr val="006FC0"/>
                </a:solidFill>
                <a:latin typeface="Times New Roman"/>
                <a:cs typeface="Times New Roman"/>
              </a:rPr>
              <a:t>t</a:t>
            </a:r>
            <a:r>
              <a:rPr b="1" i="1" spc="-30" dirty="0">
                <a:solidFill>
                  <a:srgbClr val="006FC0"/>
                </a:solidFill>
                <a:latin typeface="Times New Roman"/>
                <a:cs typeface="Times New Roman"/>
              </a:rPr>
              <a:t>e</a:t>
            </a:r>
            <a:r>
              <a:rPr b="1" i="1" spc="25" dirty="0">
                <a:solidFill>
                  <a:srgbClr val="006FC0"/>
                </a:solidFill>
                <a:latin typeface="Times New Roman"/>
                <a:cs typeface="Times New Roman"/>
              </a:rPr>
              <a:t>m</a:t>
            </a:r>
            <a:r>
              <a:rPr b="1" i="1" spc="5" dirty="0">
                <a:solidFill>
                  <a:srgbClr val="006FC0"/>
                </a:solidFill>
                <a:latin typeface="Times New Roman"/>
                <a:cs typeface="Times New Roman"/>
              </a:rPr>
              <a:t>i</a:t>
            </a:r>
            <a:r>
              <a:rPr b="1" i="1" dirty="0">
                <a:solidFill>
                  <a:srgbClr val="006FC0"/>
                </a:solidFill>
                <a:latin typeface="Times New Roman"/>
                <a:cs typeface="Times New Roman"/>
              </a:rPr>
              <a:t>:	</a:t>
            </a:r>
            <a:endParaRPr lang="tr-TR" b="1" i="1" dirty="0" smtClean="0">
              <a:solidFill>
                <a:srgbClr val="006FC0"/>
              </a:solidFill>
              <a:latin typeface="Times New Roman"/>
              <a:cs typeface="Times New Roman"/>
            </a:endParaRPr>
          </a:p>
          <a:p>
            <a:pPr marL="12700">
              <a:spcBef>
                <a:spcPts val="100"/>
              </a:spcBef>
              <a:tabLst>
                <a:tab pos="1235075" algn="l"/>
                <a:tab pos="2021205" algn="l"/>
                <a:tab pos="3188970" algn="l"/>
              </a:tabLst>
            </a:pPr>
            <a:r>
              <a:rPr lang="tr-TR" dirty="0">
                <a:latin typeface="Times New Roman"/>
                <a:cs typeface="Times New Roman"/>
              </a:rPr>
              <a:t>B</a:t>
            </a:r>
            <a:r>
              <a:rPr spc="35" dirty="0" err="1" smtClean="0">
                <a:latin typeface="Times New Roman"/>
                <a:cs typeface="Times New Roman"/>
              </a:rPr>
              <a:t>e</a:t>
            </a:r>
            <a:r>
              <a:rPr spc="-75" dirty="0" err="1" smtClean="0">
                <a:latin typeface="Times New Roman"/>
                <a:cs typeface="Times New Roman"/>
              </a:rPr>
              <a:t>y</a:t>
            </a:r>
            <a:r>
              <a:rPr dirty="0" err="1" smtClean="0">
                <a:latin typeface="Times New Roman"/>
                <a:cs typeface="Times New Roman"/>
              </a:rPr>
              <a:t>in</a:t>
            </a:r>
            <a:r>
              <a:rPr lang="tr-TR" dirty="0" smtClean="0">
                <a:latin typeface="Times New Roman"/>
                <a:cs typeface="Times New Roman"/>
              </a:rPr>
              <a:t> </a:t>
            </a:r>
            <a:r>
              <a:rPr lang="tr-TR" spc="-5" dirty="0">
                <a:latin typeface="Times New Roman"/>
                <a:cs typeface="Times New Roman"/>
              </a:rPr>
              <a:t>v</a:t>
            </a:r>
            <a:r>
              <a:rPr lang="tr-TR" dirty="0">
                <a:latin typeface="Times New Roman"/>
                <a:cs typeface="Times New Roman"/>
              </a:rPr>
              <a:t>e	</a:t>
            </a:r>
            <a:r>
              <a:rPr lang="tr-TR" dirty="0" smtClean="0">
                <a:latin typeface="Times New Roman"/>
                <a:cs typeface="Times New Roman"/>
              </a:rPr>
              <a:t>omu</a:t>
            </a:r>
            <a:r>
              <a:rPr lang="tr-TR" spc="-10" dirty="0" smtClean="0">
                <a:latin typeface="Times New Roman"/>
                <a:cs typeface="Times New Roman"/>
              </a:rPr>
              <a:t>r</a:t>
            </a:r>
            <a:r>
              <a:rPr lang="tr-TR" dirty="0" smtClean="0">
                <a:latin typeface="Times New Roman"/>
                <a:cs typeface="Times New Roman"/>
              </a:rPr>
              <a:t>i</a:t>
            </a:r>
            <a:r>
              <a:rPr lang="tr-TR" spc="5" dirty="0" smtClean="0">
                <a:latin typeface="Times New Roman"/>
                <a:cs typeface="Times New Roman"/>
              </a:rPr>
              <a:t>l</a:t>
            </a:r>
            <a:r>
              <a:rPr lang="tr-TR" dirty="0" smtClean="0">
                <a:latin typeface="Times New Roman"/>
                <a:cs typeface="Times New Roman"/>
              </a:rPr>
              <a:t>i</a:t>
            </a:r>
            <a:r>
              <a:rPr lang="tr-TR" spc="-25" dirty="0" smtClean="0">
                <a:latin typeface="Times New Roman"/>
                <a:cs typeface="Times New Roman"/>
              </a:rPr>
              <a:t>ğ</a:t>
            </a:r>
            <a:r>
              <a:rPr lang="tr-TR" dirty="0" smtClean="0">
                <a:latin typeface="Times New Roman"/>
                <a:cs typeface="Times New Roman"/>
              </a:rPr>
              <a:t>i </a:t>
            </a:r>
            <a:r>
              <a:rPr spc="-10" dirty="0" smtClean="0">
                <a:latin typeface="Times New Roman"/>
                <a:cs typeface="Times New Roman"/>
              </a:rPr>
              <a:t>saran </a:t>
            </a:r>
            <a:r>
              <a:rPr dirty="0">
                <a:latin typeface="Times New Roman"/>
                <a:cs typeface="Times New Roman"/>
              </a:rPr>
              <a:t>sinir </a:t>
            </a:r>
            <a:r>
              <a:rPr spc="-5" dirty="0">
                <a:latin typeface="Times New Roman"/>
                <a:cs typeface="Times New Roman"/>
              </a:rPr>
              <a:t>dokularından</a:t>
            </a:r>
            <a:r>
              <a:rPr spc="15" dirty="0">
                <a:latin typeface="Times New Roman"/>
                <a:cs typeface="Times New Roman"/>
              </a:rPr>
              <a:t> </a:t>
            </a:r>
            <a:r>
              <a:rPr spc="-25" dirty="0">
                <a:latin typeface="Times New Roman"/>
                <a:cs typeface="Times New Roman"/>
              </a:rPr>
              <a:t>oluşur.</a:t>
            </a:r>
            <a:endParaRPr dirty="0">
              <a:latin typeface="Times New Roman"/>
              <a:cs typeface="Times New Roman"/>
            </a:endParaRPr>
          </a:p>
        </p:txBody>
      </p:sp>
      <p:sp>
        <p:nvSpPr>
          <p:cNvPr id="5" name="object 5"/>
          <p:cNvSpPr txBox="1"/>
          <p:nvPr/>
        </p:nvSpPr>
        <p:spPr>
          <a:xfrm>
            <a:off x="917244" y="3810000"/>
            <a:ext cx="3273756" cy="843821"/>
          </a:xfrm>
          <a:prstGeom prst="rect">
            <a:avLst/>
          </a:prstGeom>
        </p:spPr>
        <p:txBody>
          <a:bodyPr vert="horz" wrap="square" lIns="0" tIns="12700" rIns="0" bIns="0" rtlCol="0">
            <a:spAutoFit/>
          </a:bodyPr>
          <a:lstStyle/>
          <a:p>
            <a:pPr marL="12700" marR="5080">
              <a:lnSpc>
                <a:spcPct val="100000"/>
              </a:lnSpc>
              <a:spcBef>
                <a:spcPts val="100"/>
              </a:spcBef>
              <a:tabLst>
                <a:tab pos="1256030" algn="l"/>
                <a:tab pos="2015489" algn="l"/>
                <a:tab pos="3158490" algn="l"/>
                <a:tab pos="4356735" algn="l"/>
                <a:tab pos="4823460" algn="l"/>
              </a:tabLst>
            </a:pPr>
            <a:r>
              <a:rPr lang="tr-TR" b="1" i="1" dirty="0" smtClean="0">
                <a:solidFill>
                  <a:srgbClr val="006FC0"/>
                </a:solidFill>
                <a:latin typeface="Times New Roman"/>
                <a:cs typeface="Times New Roman"/>
              </a:rPr>
              <a:t>1.3. </a:t>
            </a:r>
            <a:r>
              <a:rPr b="1" i="1" dirty="0" err="1" smtClean="0">
                <a:solidFill>
                  <a:srgbClr val="006FC0"/>
                </a:solidFill>
                <a:latin typeface="Times New Roman"/>
                <a:cs typeface="Times New Roman"/>
              </a:rPr>
              <a:t>Ç</a:t>
            </a:r>
            <a:r>
              <a:rPr b="1" i="1" spc="-10" dirty="0" err="1" smtClean="0">
                <a:solidFill>
                  <a:srgbClr val="006FC0"/>
                </a:solidFill>
                <a:latin typeface="Times New Roman"/>
                <a:cs typeface="Times New Roman"/>
              </a:rPr>
              <a:t>ev</a:t>
            </a:r>
            <a:r>
              <a:rPr b="1" i="1" spc="-5" dirty="0" err="1" smtClean="0">
                <a:solidFill>
                  <a:srgbClr val="006FC0"/>
                </a:solidFill>
                <a:latin typeface="Times New Roman"/>
                <a:cs typeface="Times New Roman"/>
              </a:rPr>
              <a:t>r</a:t>
            </a:r>
            <a:r>
              <a:rPr b="1" i="1" spc="-15" dirty="0" err="1" smtClean="0">
                <a:solidFill>
                  <a:srgbClr val="006FC0"/>
                </a:solidFill>
                <a:latin typeface="Times New Roman"/>
                <a:cs typeface="Times New Roman"/>
              </a:rPr>
              <a:t>e</a:t>
            </a:r>
            <a:r>
              <a:rPr b="1" i="1" spc="-5" dirty="0" err="1" smtClean="0">
                <a:solidFill>
                  <a:srgbClr val="006FC0"/>
                </a:solidFill>
                <a:latin typeface="Times New Roman"/>
                <a:cs typeface="Times New Roman"/>
              </a:rPr>
              <a:t>s</a:t>
            </a:r>
            <a:r>
              <a:rPr b="1" i="1" spc="-15" dirty="0" err="1" smtClean="0">
                <a:solidFill>
                  <a:srgbClr val="006FC0"/>
                </a:solidFill>
                <a:latin typeface="Times New Roman"/>
                <a:cs typeface="Times New Roman"/>
              </a:rPr>
              <a:t>e</a:t>
            </a:r>
            <a:r>
              <a:rPr b="1" i="1" dirty="0" err="1" smtClean="0">
                <a:solidFill>
                  <a:srgbClr val="006FC0"/>
                </a:solidFill>
                <a:latin typeface="Times New Roman"/>
                <a:cs typeface="Times New Roman"/>
              </a:rPr>
              <a:t>l</a:t>
            </a:r>
            <a:r>
              <a:rPr b="1" i="1" dirty="0">
                <a:solidFill>
                  <a:srgbClr val="006FC0"/>
                </a:solidFill>
                <a:latin typeface="Times New Roman"/>
                <a:cs typeface="Times New Roman"/>
              </a:rPr>
              <a:t>	</a:t>
            </a:r>
            <a:r>
              <a:rPr b="1" i="1" spc="-5" dirty="0">
                <a:solidFill>
                  <a:srgbClr val="006FC0"/>
                </a:solidFill>
                <a:latin typeface="Times New Roman"/>
                <a:cs typeface="Times New Roman"/>
              </a:rPr>
              <a:t>si</a:t>
            </a:r>
            <a:r>
              <a:rPr b="1" i="1" spc="5" dirty="0">
                <a:solidFill>
                  <a:srgbClr val="006FC0"/>
                </a:solidFill>
                <a:latin typeface="Times New Roman"/>
                <a:cs typeface="Times New Roman"/>
              </a:rPr>
              <a:t>n</a:t>
            </a:r>
            <a:r>
              <a:rPr b="1" i="1" spc="-5" dirty="0">
                <a:solidFill>
                  <a:srgbClr val="006FC0"/>
                </a:solidFill>
                <a:latin typeface="Times New Roman"/>
                <a:cs typeface="Times New Roman"/>
              </a:rPr>
              <a:t>ir</a:t>
            </a:r>
            <a:r>
              <a:rPr b="1" i="1" dirty="0">
                <a:solidFill>
                  <a:srgbClr val="006FC0"/>
                </a:solidFill>
                <a:latin typeface="Times New Roman"/>
                <a:cs typeface="Times New Roman"/>
              </a:rPr>
              <a:t>	</a:t>
            </a:r>
            <a:r>
              <a:rPr b="1" i="1" spc="-5" dirty="0" err="1" smtClean="0">
                <a:solidFill>
                  <a:srgbClr val="006FC0"/>
                </a:solidFill>
                <a:latin typeface="Times New Roman"/>
                <a:cs typeface="Times New Roman"/>
              </a:rPr>
              <a:t>s</a:t>
            </a:r>
            <a:r>
              <a:rPr b="1" i="1" dirty="0" err="1" smtClean="0">
                <a:solidFill>
                  <a:srgbClr val="006FC0"/>
                </a:solidFill>
                <a:latin typeface="Times New Roman"/>
                <a:cs typeface="Times New Roman"/>
              </a:rPr>
              <a:t>i</a:t>
            </a:r>
            <a:r>
              <a:rPr b="1" i="1" spc="-5" dirty="0" err="1" smtClean="0">
                <a:solidFill>
                  <a:srgbClr val="006FC0"/>
                </a:solidFill>
                <a:latin typeface="Times New Roman"/>
                <a:cs typeface="Times New Roman"/>
              </a:rPr>
              <a:t>s</a:t>
            </a:r>
            <a:r>
              <a:rPr b="1" i="1" dirty="0" err="1" smtClean="0">
                <a:solidFill>
                  <a:srgbClr val="006FC0"/>
                </a:solidFill>
                <a:latin typeface="Times New Roman"/>
                <a:cs typeface="Times New Roman"/>
              </a:rPr>
              <a:t>t</a:t>
            </a:r>
            <a:r>
              <a:rPr b="1" i="1" spc="-35" dirty="0" err="1" smtClean="0">
                <a:solidFill>
                  <a:srgbClr val="006FC0"/>
                </a:solidFill>
                <a:latin typeface="Times New Roman"/>
                <a:cs typeface="Times New Roman"/>
              </a:rPr>
              <a:t>e</a:t>
            </a:r>
            <a:r>
              <a:rPr b="1" i="1" dirty="0" err="1" smtClean="0">
                <a:solidFill>
                  <a:srgbClr val="006FC0"/>
                </a:solidFill>
                <a:latin typeface="Times New Roman"/>
                <a:cs typeface="Times New Roman"/>
              </a:rPr>
              <a:t>m</a:t>
            </a:r>
            <a:r>
              <a:rPr b="1" i="1" spc="10" dirty="0" err="1" smtClean="0">
                <a:solidFill>
                  <a:srgbClr val="006FC0"/>
                </a:solidFill>
                <a:latin typeface="Times New Roman"/>
                <a:cs typeface="Times New Roman"/>
              </a:rPr>
              <a:t>i</a:t>
            </a:r>
            <a:r>
              <a:rPr b="1" i="1" dirty="0" smtClean="0">
                <a:solidFill>
                  <a:srgbClr val="006FC0"/>
                </a:solidFill>
                <a:latin typeface="Times New Roman"/>
                <a:cs typeface="Times New Roman"/>
              </a:rPr>
              <a:t>:</a:t>
            </a:r>
            <a:r>
              <a:rPr lang="tr-TR" b="1" i="1" dirty="0" smtClean="0">
                <a:solidFill>
                  <a:srgbClr val="006FC0"/>
                </a:solidFill>
                <a:latin typeface="Times New Roman"/>
                <a:cs typeface="Times New Roman"/>
              </a:rPr>
              <a:t> </a:t>
            </a:r>
            <a:r>
              <a:rPr dirty="0" err="1" smtClean="0">
                <a:latin typeface="Times New Roman"/>
                <a:cs typeface="Times New Roman"/>
              </a:rPr>
              <a:t>Somatik</a:t>
            </a:r>
            <a:r>
              <a:rPr lang="tr-TR" dirty="0" smtClean="0">
                <a:latin typeface="Times New Roman"/>
                <a:cs typeface="Times New Roman"/>
              </a:rPr>
              <a:t> (bedensel)</a:t>
            </a:r>
            <a:r>
              <a:rPr lang="tr-TR" dirty="0">
                <a:latin typeface="Times New Roman"/>
                <a:cs typeface="Times New Roman"/>
              </a:rPr>
              <a:t> </a:t>
            </a:r>
            <a:r>
              <a:rPr dirty="0" err="1" smtClean="0">
                <a:latin typeface="Times New Roman"/>
                <a:cs typeface="Times New Roman"/>
              </a:rPr>
              <a:t>ve</a:t>
            </a:r>
            <a:r>
              <a:rPr lang="tr-TR" dirty="0">
                <a:latin typeface="Times New Roman"/>
                <a:cs typeface="Times New Roman"/>
              </a:rPr>
              <a:t> </a:t>
            </a:r>
            <a:r>
              <a:rPr dirty="0" err="1" smtClean="0">
                <a:latin typeface="Times New Roman"/>
                <a:cs typeface="Times New Roman"/>
              </a:rPr>
              <a:t>oton</a:t>
            </a:r>
            <a:r>
              <a:rPr spc="-20" dirty="0" err="1" smtClean="0">
                <a:latin typeface="Times New Roman"/>
                <a:cs typeface="Times New Roman"/>
              </a:rPr>
              <a:t>o</a:t>
            </a:r>
            <a:r>
              <a:rPr dirty="0" err="1" smtClean="0">
                <a:latin typeface="Times New Roman"/>
                <a:cs typeface="Times New Roman"/>
              </a:rPr>
              <a:t>m</a:t>
            </a:r>
            <a:r>
              <a:rPr dirty="0" smtClean="0">
                <a:latin typeface="Times New Roman"/>
                <a:cs typeface="Times New Roman"/>
              </a:rPr>
              <a:t>  </a:t>
            </a:r>
            <a:r>
              <a:rPr dirty="0">
                <a:latin typeface="Times New Roman"/>
                <a:cs typeface="Times New Roman"/>
              </a:rPr>
              <a:t>sinir sisteminden</a:t>
            </a:r>
            <a:r>
              <a:rPr spc="-40" dirty="0">
                <a:latin typeface="Times New Roman"/>
                <a:cs typeface="Times New Roman"/>
              </a:rPr>
              <a:t> </a:t>
            </a:r>
            <a:r>
              <a:rPr spc="-25" dirty="0">
                <a:latin typeface="Times New Roman"/>
                <a:cs typeface="Times New Roman"/>
              </a:rPr>
              <a:t>oluşur.</a:t>
            </a:r>
            <a:endParaRPr dirty="0">
              <a:latin typeface="Times New Roman"/>
              <a:cs typeface="Times New Roman"/>
            </a:endParaRPr>
          </a:p>
        </p:txBody>
      </p:sp>
      <p:pic>
        <p:nvPicPr>
          <p:cNvPr id="8" name="Resim 7"/>
          <p:cNvPicPr>
            <a:picLocks noChangeAspect="1"/>
          </p:cNvPicPr>
          <p:nvPr/>
        </p:nvPicPr>
        <p:blipFill rotWithShape="1">
          <a:blip r:embed="rId2"/>
          <a:srcRect l="33750" t="23256" r="34375" b="32558"/>
          <a:stretch/>
        </p:blipFill>
        <p:spPr>
          <a:xfrm>
            <a:off x="5334000" y="1546516"/>
            <a:ext cx="6075668" cy="452696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241</TotalTime>
  <Words>2151</Words>
  <Application>Microsoft Office PowerPoint</Application>
  <PresentationFormat>Geniş ekran</PresentationFormat>
  <Paragraphs>297</Paragraphs>
  <Slides>42</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42</vt:i4>
      </vt:variant>
    </vt:vector>
  </HeadingPairs>
  <TitlesOfParts>
    <vt:vector size="48" baseType="lpstr">
      <vt:lpstr>Arial</vt:lpstr>
      <vt:lpstr>Calibri</vt:lpstr>
      <vt:lpstr>Constantia</vt:lpstr>
      <vt:lpstr>Times New Roman</vt:lpstr>
      <vt:lpstr>Wingdings</vt:lpstr>
      <vt:lpstr>Office Theme</vt:lpstr>
      <vt:lpstr>İnsan davranışının fizyolojik ve genetik  temelleri        2.HAFTA            </vt:lpstr>
      <vt:lpstr>İnsan davranışının fizyolojik ve genetik temelleri</vt:lpstr>
      <vt:lpstr>1. İnsan davranışını etkileyen fizyolojik etmenler</vt:lpstr>
      <vt:lpstr>1. Sinir sistemi</vt:lpstr>
      <vt:lpstr>NÖRON</vt:lpstr>
      <vt:lpstr>NÖRON</vt:lpstr>
      <vt:lpstr>NÖRON</vt:lpstr>
      <vt:lpstr>PowerPoint Sunusu</vt:lpstr>
      <vt:lpstr>1.Sinir sistemi</vt:lpstr>
      <vt:lpstr>1.2.Merkezi sinir sistemi (MSS)</vt:lpstr>
      <vt:lpstr>1.3.Çevresel (periferal) sinir sistemi</vt:lpstr>
      <vt:lpstr>1.3. Çevresel (periferal) sinir sistemi</vt:lpstr>
      <vt:lpstr>PowerPoint Sunusu</vt:lpstr>
      <vt:lpstr>Nörotransmitterler!!!</vt:lpstr>
      <vt:lpstr>Nörotransmitterler!!!</vt:lpstr>
      <vt:lpstr>Nörotransmitterler!!!</vt:lpstr>
      <vt:lpstr>Beyin</vt:lpstr>
      <vt:lpstr>Beyin</vt:lpstr>
      <vt:lpstr>Beyin sapı</vt:lpstr>
      <vt:lpstr>Beyin sapı</vt:lpstr>
      <vt:lpstr>Limbik sistem</vt:lpstr>
      <vt:lpstr>Serebrum</vt:lpstr>
      <vt:lpstr>Serebrum</vt:lpstr>
      <vt:lpstr>PowerPoint Sunusu</vt:lpstr>
      <vt:lpstr>Beyin</vt:lpstr>
      <vt:lpstr>PowerPoint Sunusu</vt:lpstr>
      <vt:lpstr>PowerPoint Sunusu</vt:lpstr>
      <vt:lpstr>PowerPoint Sunusu</vt:lpstr>
      <vt:lpstr>PowerPoint Sunusu</vt:lpstr>
      <vt:lpstr>PowerPoint Sunusu</vt:lpstr>
      <vt:lpstr>PowerPoint Sunusu</vt:lpstr>
      <vt:lpstr>Beyin ve Davranış</vt:lpstr>
      <vt:lpstr>Beyin ve Davranış</vt:lpstr>
      <vt:lpstr>Beyin nasıl inceleniyor?</vt:lpstr>
      <vt:lpstr>Beyin görüntüleme teknikleri</vt:lpstr>
      <vt:lpstr>Beyin görüntüleme teknikleri</vt:lpstr>
      <vt:lpstr>2. İnsan davranışının kalıtımsal/ genetik temelleri</vt:lpstr>
      <vt:lpstr>2. İnsan davranışının kalıtımsal/ genetik temelleri</vt:lpstr>
      <vt:lpstr>2. İnsan davranışının kalıtımsal/ genetik temelleri</vt:lpstr>
      <vt:lpstr>Davranışsal genetik</vt:lpstr>
      <vt:lpstr>Davranışsal genetik: Araştırma bulguları</vt:lpstr>
      <vt:lpstr>YAPAY ZEKA ve BİLİŞSEL BİLİMLER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İnsan davranışının fizyolojik ve genetik  temelleri</dc:title>
  <dc:creator>Emre ÖZDEMİR</dc:creator>
  <cp:lastModifiedBy>Emre ÖZDEMİR</cp:lastModifiedBy>
  <cp:revision>22</cp:revision>
  <dcterms:created xsi:type="dcterms:W3CDTF">2023-10-13T13:43:08Z</dcterms:created>
  <dcterms:modified xsi:type="dcterms:W3CDTF">2024-02-19T12:28:58Z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2022-10-25T00:00:00Z</vt:filetime>
  </property>
  <property fmtid="{D5CDD505-2E9C-101B-9397-08002B2CF9AE}" pid="3" name="Creator">
    <vt:lpwstr>Microsoft® PowerPoint® 2016</vt:lpwstr>
  </property>
  <property fmtid="{D5CDD505-2E9C-101B-9397-08002B2CF9AE}" pid="4" name="LastSaved">
    <vt:filetime>2023-10-13T00:00:00Z</vt:filetime>
  </property>
</Properties>
</file>